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32"/>
  </p:notesMasterIdLst>
  <p:handoutMasterIdLst>
    <p:handoutMasterId r:id="rId33"/>
  </p:handoutMasterIdLst>
  <p:sldIdLst>
    <p:sldId id="429" r:id="rId2"/>
    <p:sldId id="406" r:id="rId3"/>
    <p:sldId id="407" r:id="rId4"/>
    <p:sldId id="408" r:id="rId5"/>
    <p:sldId id="437" r:id="rId6"/>
    <p:sldId id="438" r:id="rId7"/>
    <p:sldId id="439" r:id="rId8"/>
    <p:sldId id="440" r:id="rId9"/>
    <p:sldId id="441" r:id="rId10"/>
    <p:sldId id="442" r:id="rId11"/>
    <p:sldId id="443" r:id="rId12"/>
    <p:sldId id="444" r:id="rId13"/>
    <p:sldId id="445" r:id="rId14"/>
    <p:sldId id="409" r:id="rId15"/>
    <p:sldId id="410" r:id="rId16"/>
    <p:sldId id="428" r:id="rId17"/>
    <p:sldId id="416" r:id="rId18"/>
    <p:sldId id="430" r:id="rId19"/>
    <p:sldId id="431" r:id="rId20"/>
    <p:sldId id="432" r:id="rId21"/>
    <p:sldId id="414" r:id="rId22"/>
    <p:sldId id="412" r:id="rId23"/>
    <p:sldId id="423" r:id="rId24"/>
    <p:sldId id="433" r:id="rId25"/>
    <p:sldId id="434" r:id="rId26"/>
    <p:sldId id="435" r:id="rId27"/>
    <p:sldId id="436" r:id="rId28"/>
    <p:sldId id="446" r:id="rId29"/>
    <p:sldId id="447" r:id="rId30"/>
    <p:sldId id="448" r:id="rId31"/>
  </p:sldIdLst>
  <p:sldSz cx="9144000" cy="6858000" type="screen4x3"/>
  <p:notesSz cx="6623050" cy="981075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BC"/>
    <a:srgbClr val="EE0033"/>
    <a:srgbClr val="D2002D"/>
    <a:srgbClr val="65979F"/>
    <a:srgbClr val="595959"/>
    <a:srgbClr val="AFA280"/>
    <a:srgbClr val="577A70"/>
    <a:srgbClr val="00273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44" autoAdjust="0"/>
    <p:restoredTop sz="93048" autoAdjust="0"/>
  </p:normalViewPr>
  <p:slideViewPr>
    <p:cSldViewPr snapToGrid="0">
      <p:cViewPr>
        <p:scale>
          <a:sx n="90" d="100"/>
          <a:sy n="90" d="100"/>
        </p:scale>
        <p:origin x="-1296" y="-58"/>
      </p:cViewPr>
      <p:guideLst>
        <p:guide orient="horz" pos="864"/>
        <p:guide pos="52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1524" y="-102"/>
      </p:cViewPr>
      <p:guideLst>
        <p:guide orient="horz" pos="3090"/>
        <p:guide pos="2086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974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1538" y="741363"/>
            <a:ext cx="4883150" cy="36623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2650" y="4660900"/>
            <a:ext cx="4857750" cy="4414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815" tIns="45593" rIns="92815" bIns="455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31255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de-CH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de-CH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de-C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>
              <a:solidFill>
                <a:srgbClr val="FF0040"/>
              </a:solidFill>
            </a:endParaRPr>
          </a:p>
        </p:txBody>
      </p:sp>
      <p:pic>
        <p:nvPicPr>
          <p:cNvPr id="5" name="Picture 6" descr="Logo RGB 61m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32500" y="6073775"/>
            <a:ext cx="287972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5"/>
            <a:ext cx="9144000" cy="3381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5808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3733800"/>
            <a:ext cx="822960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Klicken Sie, um das Titelformat zu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9138" y="1798638"/>
            <a:ext cx="3971925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43463" y="1798638"/>
            <a:ext cx="39735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92913" y="719138"/>
            <a:ext cx="2024062" cy="5038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9138" y="719138"/>
            <a:ext cx="5921375" cy="5038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719138"/>
            <a:ext cx="8097837" cy="9001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9138" y="1798638"/>
            <a:ext cx="3971925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43463" y="1798638"/>
            <a:ext cx="3973512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719138"/>
            <a:ext cx="8097837" cy="9001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19138" y="1798638"/>
            <a:ext cx="3971925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843463" y="1798638"/>
            <a:ext cx="3973512" cy="39592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43463" y="1574800"/>
            <a:ext cx="3973512" cy="429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1219200" y="6343650"/>
            <a:ext cx="3819525" cy="250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19138" y="6343650"/>
            <a:ext cx="468312" cy="250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A131A-9A8E-49CD-ADA3-9CEA57183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43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798638"/>
            <a:ext cx="809783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7059" name="Text Box 3"/>
          <p:cNvSpPr txBox="1">
            <a:spLocks noChangeArrowheads="1"/>
          </p:cNvSpPr>
          <p:nvPr/>
        </p:nvSpPr>
        <p:spPr bwMode="auto">
          <a:xfrm>
            <a:off x="1704975" y="6343650"/>
            <a:ext cx="581025" cy="214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l">
              <a:defRPr/>
            </a:pPr>
            <a:fld id="{0016C251-4663-4E4D-A2EE-F464C73897BF}" type="slidenum">
              <a:rPr lang="de-DE" sz="800" b="0">
                <a:solidFill>
                  <a:schemeClr val="bg2"/>
                </a:solidFill>
              </a:rPr>
              <a:pPr algn="l">
                <a:defRPr/>
              </a:pPr>
              <a:t>‹#›</a:t>
            </a:fld>
            <a:endParaRPr lang="de-DE" sz="800" b="0">
              <a:solidFill>
                <a:schemeClr val="bg2"/>
              </a:solidFill>
            </a:endParaRPr>
          </a:p>
        </p:txBody>
      </p:sp>
      <p:sp>
        <p:nvSpPr>
          <p:cNvPr id="557060" name="Rectangle 4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>
              <a:solidFill>
                <a:srgbClr val="FF0040"/>
              </a:solidFill>
            </a:endParaRPr>
          </a:p>
        </p:txBody>
      </p:sp>
      <p:sp>
        <p:nvSpPr>
          <p:cNvPr id="557061" name="Rectangle 5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>
              <a:solidFill>
                <a:srgbClr val="80808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719138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Klicken Sie, um das Titelformat zu bearbeiten</a:t>
            </a:r>
          </a:p>
        </p:txBody>
      </p:sp>
      <p:sp>
        <p:nvSpPr>
          <p:cNvPr id="55706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38400" y="6343650"/>
            <a:ext cx="29718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800" b="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  <p:pic>
        <p:nvPicPr>
          <p:cNvPr id="1032" name="Picture 8" descr="Logo RGB 61mm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32500" y="6073775"/>
            <a:ext cx="287972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8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1600" b="1">
          <a:solidFill>
            <a:schemeClr val="tx2"/>
          </a:solidFill>
          <a:latin typeface="+mn-lt"/>
          <a:ea typeface="+mn-ea"/>
          <a:cs typeface="+mn-cs"/>
        </a:defRPr>
      </a:lvl1pPr>
      <a:lvl2pPr marL="292100" indent="-2905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2pPr>
      <a:lvl3pPr marL="571500" indent="-2778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3pPr>
      <a:lvl4pPr marL="863600" indent="-2905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4pPr>
      <a:lvl5pPr marL="11303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5pPr>
      <a:lvl6pPr marL="15875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6pPr>
      <a:lvl7pPr marL="20447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7pPr>
      <a:lvl8pPr marL="25019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8pPr>
      <a:lvl9pPr marL="29591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042;&#1080;&#1076;&#1077;&#1086;/alfa%20ver.mp4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microsoft.com/office/2007/relationships/hdphoto" Target="../media/hdphoto3.wdp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microsoft.com/office/2007/relationships/hdphoto" Target="../media/hdphoto5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ataBase\vantovii perehod\фотки\врезка\GOPR0227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81" b="14444"/>
          <a:stretch/>
        </p:blipFill>
        <p:spPr bwMode="auto">
          <a:xfrm>
            <a:off x="0" y="430710"/>
            <a:ext cx="9144000" cy="543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053432" y="430710"/>
            <a:ext cx="6250989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ru-RU" sz="4000" b="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Лазерное </a:t>
            </a:r>
            <a:r>
              <a:rPr lang="ru-RU" sz="4000" b="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сканирование</a:t>
            </a:r>
            <a:endParaRPr lang="ru-RU" sz="4000" b="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95" y="2057400"/>
            <a:ext cx="3547905" cy="38099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030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627797" y="2347415"/>
            <a:ext cx="8256896" cy="3493827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9138" y="1596611"/>
            <a:ext cx="8097837" cy="709612"/>
          </a:xfrm>
        </p:spPr>
        <p:txBody>
          <a:bodyPr/>
          <a:lstStyle/>
          <a:p>
            <a:pPr>
              <a:defRPr/>
            </a:pP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Зеркало сканера вращается на 360°, что позволяет выполнять съёмку в двух направлениях.</a:t>
            </a:r>
          </a:p>
        </p:txBody>
      </p:sp>
      <p:sp>
        <p:nvSpPr>
          <p:cNvPr id="7171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HDS Executive Overview</a:t>
            </a:r>
          </a:p>
        </p:txBody>
      </p:sp>
      <p:pic>
        <p:nvPicPr>
          <p:cNvPr id="7173" name="Picture 2" descr="C:\Users\serkov.s\Desktop\HDS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63" y="2407823"/>
            <a:ext cx="3635375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 descr="C:\Users\serkov.s\Desktop\HDS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2300" y="2391948"/>
            <a:ext cx="4392613" cy="340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Выгнутая вправо стрелка 7"/>
          <p:cNvSpPr>
            <a:spLocks noChangeArrowheads="1"/>
          </p:cNvSpPr>
          <p:nvPr/>
        </p:nvSpPr>
        <p:spPr bwMode="auto">
          <a:xfrm rot="5400000">
            <a:off x="2259013" y="4342986"/>
            <a:ext cx="325437" cy="1055687"/>
          </a:xfrm>
          <a:prstGeom prst="curvedLeftArrow">
            <a:avLst>
              <a:gd name="adj1" fmla="val 25080"/>
              <a:gd name="adj2" fmla="val 50160"/>
              <a:gd name="adj3" fmla="val 25000"/>
            </a:avLst>
          </a:prstGeom>
          <a:solidFill>
            <a:srgbClr val="CC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Выгнутая вправо стрелка 9"/>
          <p:cNvSpPr>
            <a:spLocks noChangeArrowheads="1"/>
          </p:cNvSpPr>
          <p:nvPr/>
        </p:nvSpPr>
        <p:spPr bwMode="auto">
          <a:xfrm rot="10800000" flipH="1">
            <a:off x="2743200" y="3650836"/>
            <a:ext cx="479425" cy="1828800"/>
          </a:xfrm>
          <a:prstGeom prst="curvedLeftArrow">
            <a:avLst>
              <a:gd name="adj1" fmla="val 24989"/>
              <a:gd name="adj2" fmla="val 49960"/>
              <a:gd name="adj3" fmla="val 25000"/>
            </a:avLst>
          </a:prstGeom>
          <a:solidFill>
            <a:srgbClr val="D2002D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Заголовок 6"/>
          <p:cNvSpPr>
            <a:spLocks noGrp="1"/>
          </p:cNvSpPr>
          <p:nvPr>
            <p:ph type="title"/>
          </p:nvPr>
        </p:nvSpPr>
        <p:spPr>
          <a:xfrm>
            <a:off x="719138" y="719138"/>
            <a:ext cx="8097837" cy="900112"/>
          </a:xfrm>
        </p:spPr>
        <p:txBody>
          <a:bodyPr/>
          <a:lstStyle/>
          <a:p>
            <a:r>
              <a:rPr lang="ru-RU" b="0" dirty="0" smtClean="0"/>
              <a:t>Принцип работы лазерного сканера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68547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ижний колонтитул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de-DE" smtClean="0"/>
              <a:t>HDS Executive Overview</a:t>
            </a:r>
          </a:p>
        </p:txBody>
      </p:sp>
      <p:pic>
        <p:nvPicPr>
          <p:cNvPr id="6148" name="Содержимое 5" descr="HD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484" y="1568548"/>
            <a:ext cx="5514365" cy="414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6060015" y="1565373"/>
            <a:ext cx="3204301" cy="3873500"/>
          </a:xfrm>
        </p:spPr>
        <p:txBody>
          <a:bodyPr/>
          <a:lstStyle/>
          <a:p>
            <a:pPr>
              <a:defRPr/>
            </a:pPr>
            <a:r>
              <a:rPr lang="ru-RU" b="0" dirty="0" smtClean="0"/>
              <a:t>Для каждой точки прибор измеряет:</a:t>
            </a:r>
          </a:p>
          <a:p>
            <a:pPr marL="357188" lvl="1" indent="-88900">
              <a:buFont typeface="Arial" pitchFamily="34" charset="0"/>
              <a:buChar char="•"/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расстояние</a:t>
            </a:r>
          </a:p>
          <a:p>
            <a:pPr marL="357188" lvl="1" indent="-88900">
              <a:buFont typeface="Arial" pitchFamily="34" charset="0"/>
              <a:buChar char="•"/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вертикальный угол</a:t>
            </a:r>
          </a:p>
          <a:p>
            <a:pPr marL="357188" lvl="1" indent="-88900">
              <a:buFont typeface="Arial" pitchFamily="34" charset="0"/>
              <a:buChar char="•"/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Горизонтальный угол</a:t>
            </a:r>
          </a:p>
          <a:p>
            <a:pPr marL="0" lvl="1" indent="0">
              <a:buFont typeface="Wingdings" pitchFamily="2" charset="2"/>
              <a:buNone/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Исходя из этих величин высчитываются 3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координаты каждой точки (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X;Y;Z)</a:t>
            </a:r>
          </a:p>
          <a:p>
            <a:pPr marL="0" lvl="1" indent="0">
              <a:buFont typeface="Wingdings" pitchFamily="2" charset="2"/>
              <a:buNone/>
              <a:defRPr/>
            </a:pPr>
            <a:endParaRPr lang="ru-RU" b="1" dirty="0" smtClean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Принцип работы лазерного сканера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6359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Данные, получаемые с лазерных сканеров</a:t>
            </a:r>
            <a:endParaRPr lang="ru-RU" b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pic>
        <p:nvPicPr>
          <p:cNvPr id="1026" name="Picture 2" descr="C:\Users\serkov.s\Desktop\Для памятки\1_Облако точек.JPG"/>
          <p:cNvPicPr>
            <a:picLocks noChangeAspect="1" noChangeArrowheads="1"/>
          </p:cNvPicPr>
          <p:nvPr/>
        </p:nvPicPr>
        <p:blipFill>
          <a:blip r:embed="rId2" cstate="print"/>
          <a:srcRect l="17912" r="16124"/>
          <a:stretch>
            <a:fillRect/>
          </a:stretch>
        </p:blipFill>
        <p:spPr bwMode="auto">
          <a:xfrm>
            <a:off x="4444409" y="1658677"/>
            <a:ext cx="4549215" cy="4338086"/>
          </a:xfrm>
          <a:prstGeom prst="rect">
            <a:avLst/>
          </a:prstGeom>
          <a:noFill/>
        </p:spPr>
      </p:pic>
      <p:sp>
        <p:nvSpPr>
          <p:cNvPr id="217" name="Заголовок 1"/>
          <p:cNvSpPr txBox="1">
            <a:spLocks/>
          </p:cNvSpPr>
          <p:nvPr/>
        </p:nvSpPr>
        <p:spPr bwMode="auto">
          <a:xfrm>
            <a:off x="470860" y="1656531"/>
            <a:ext cx="3735904" cy="4178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 результате измерений получается облако из множества точек, где каждая из них имеет 4 или более параметров:</a:t>
            </a:r>
          </a:p>
          <a:p>
            <a:pPr marL="180975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Координата </a:t>
            </a: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X</a:t>
            </a:r>
          </a:p>
          <a:p>
            <a:pPr marL="180975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Координата </a:t>
            </a: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Y</a:t>
            </a:r>
          </a:p>
          <a:p>
            <a:pPr marL="180975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Координата </a:t>
            </a: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</a:t>
            </a:r>
          </a:p>
          <a:p>
            <a:pPr marL="180975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Коэффициент отражения сигнала</a:t>
            </a:r>
            <a:endParaRPr lang="en-US" sz="16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180975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Параметры цвета по фотографии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917853"/>
              </p:ext>
            </p:extLst>
          </p:nvPr>
        </p:nvGraphicFramePr>
        <p:xfrm>
          <a:off x="289432" y="4708451"/>
          <a:ext cx="4098759" cy="744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537"/>
                <a:gridCol w="585537"/>
                <a:gridCol w="585537"/>
                <a:gridCol w="585537"/>
                <a:gridCol w="585537"/>
                <a:gridCol w="585537"/>
                <a:gridCol w="585537"/>
              </a:tblGrid>
              <a:tr h="36930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X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Y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Z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/>
                        <a:t>int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G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ru-RU" sz="1100" dirty="0"/>
                    </a:p>
                  </a:txBody>
                  <a:tcPr/>
                </a:tc>
              </a:tr>
              <a:tr h="374976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132.4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51.32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241.4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0.987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238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21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53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0671" y="4189335"/>
            <a:ext cx="3276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595959"/>
                </a:solidFill>
              </a:rPr>
              <a:t>Параметры одной точки</a:t>
            </a:r>
            <a:endParaRPr lang="ru-RU" sz="20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7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05712" y="360577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Leica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ScanStation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P30/P40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4323542" y="1914635"/>
            <a:ext cx="4061633" cy="436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193675" indent="-193675" algn="l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ScanStation P30/P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  <a:endParaRPr lang="en-GB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Максимальная дальность: </a:t>
            </a:r>
            <a:r>
              <a:rPr lang="ru-RU" sz="1600" b="0" dirty="0">
                <a:solidFill>
                  <a:schemeClr val="tx2"/>
                </a:solidFill>
              </a:rPr>
              <a:t>12</a:t>
            </a:r>
            <a:r>
              <a:rPr lang="en-US" sz="1600" b="0" dirty="0">
                <a:solidFill>
                  <a:schemeClr val="tx2"/>
                </a:solidFill>
              </a:rPr>
              <a:t>0</a:t>
            </a:r>
            <a:r>
              <a:rPr lang="ru-RU" sz="1600" b="0" dirty="0">
                <a:solidFill>
                  <a:schemeClr val="tx2"/>
                </a:solidFill>
              </a:rPr>
              <a:t> м 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 18%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альбедо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/ </a:t>
            </a:r>
            <a:r>
              <a:rPr lang="en-US" sz="1600" b="0" dirty="0">
                <a:solidFill>
                  <a:schemeClr val="tx2"/>
                </a:solidFill>
              </a:rPr>
              <a:t>270</a:t>
            </a:r>
            <a:r>
              <a:rPr lang="ru-RU" sz="1600" b="0" dirty="0">
                <a:solidFill>
                  <a:schemeClr val="tx2"/>
                </a:solidFill>
              </a:rPr>
              <a:t> м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при 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8%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альбедо</a:t>
            </a:r>
            <a:endParaRPr lang="en-GB" sz="16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Точность дальномера: 1.2мм + 10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ppm</a:t>
            </a:r>
            <a:endParaRPr lang="ru-RU" sz="16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Скорость: до 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1 000 000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т/с</a:t>
            </a: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Диапазон раб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t°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 от -20 до +</a:t>
            </a: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</a:t>
            </a:r>
            <a:endParaRPr lang="en-US" sz="16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IP54</a:t>
            </a:r>
            <a:endParaRPr lang="ru-RU" sz="16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Улучшенное 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качество данных</a:t>
            </a: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Поверка и калибровка</a:t>
            </a:r>
            <a:endParaRPr lang="en-US" sz="16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Компенсатор</a:t>
            </a: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Геодезическая привязка</a:t>
            </a: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Встроенная </a:t>
            </a:r>
            <a:r>
              <a:rPr lang="ru-RU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камера 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HDR</a:t>
            </a:r>
            <a:endParaRPr lang="ru-RU" sz="16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endParaRPr lang="ru-RU" sz="16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193675" indent="-193675" algn="l">
              <a:buClr>
                <a:schemeClr val="tx2"/>
              </a:buClr>
              <a:buFontTx/>
              <a:buChar char="•"/>
            </a:pPr>
            <a:endParaRPr lang="en-US" sz="1600" b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7830" y="2359654"/>
            <a:ext cx="2095787" cy="2173488"/>
          </a:xfrm>
          <a:prstGeom prst="rect">
            <a:avLst/>
          </a:prstGeom>
          <a:noFill/>
          <a:ln>
            <a:noFill/>
          </a:ln>
          <a:effectLst>
            <a:glow rad="812800">
              <a:schemeClr val="tx2">
                <a:alpha val="5000"/>
              </a:schemeClr>
            </a:glow>
            <a:outerShdw dist="35921" dir="2700000" algn="ctr" rotWithShape="0">
              <a:schemeClr val="bg2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7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grpSp>
        <p:nvGrpSpPr>
          <p:cNvPr id="12" name="Группа 11"/>
          <p:cNvGrpSpPr/>
          <p:nvPr/>
        </p:nvGrpSpPr>
        <p:grpSpPr>
          <a:xfrm>
            <a:off x="49158" y="3789261"/>
            <a:ext cx="9013996" cy="2242800"/>
            <a:chOff x="53165" y="3815301"/>
            <a:chExt cx="9013996" cy="2242800"/>
          </a:xfrm>
        </p:grpSpPr>
        <p:grpSp>
          <p:nvGrpSpPr>
            <p:cNvPr id="8" name="Group 2"/>
            <p:cNvGrpSpPr/>
            <p:nvPr/>
          </p:nvGrpSpPr>
          <p:grpSpPr>
            <a:xfrm>
              <a:off x="53165" y="3815301"/>
              <a:ext cx="9013996" cy="2242800"/>
              <a:chOff x="61178" y="4009626"/>
              <a:chExt cx="9013996" cy="2242800"/>
            </a:xfrm>
          </p:grpSpPr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78" y="4009626"/>
                <a:ext cx="9013996" cy="2242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" name="Picture 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1756" y="4023359"/>
                <a:ext cx="1047750" cy="962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1" name="Rectangle 15"/>
            <p:cNvSpPr/>
            <p:nvPr/>
          </p:nvSpPr>
          <p:spPr bwMode="auto">
            <a:xfrm>
              <a:off x="5974127" y="4138758"/>
              <a:ext cx="907366" cy="506437"/>
            </a:xfrm>
            <a:prstGeom prst="rect">
              <a:avLst/>
            </a:prstGeom>
            <a:noFill/>
            <a:ln w="38100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oup 1"/>
          <p:cNvGrpSpPr/>
          <p:nvPr/>
        </p:nvGrpSpPr>
        <p:grpSpPr>
          <a:xfrm>
            <a:off x="49158" y="3785729"/>
            <a:ext cx="9018003" cy="2243797"/>
            <a:chOff x="-401865" y="7496867"/>
            <a:chExt cx="9018003" cy="2243797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1865" y="7496867"/>
              <a:ext cx="9018003" cy="22437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8"/>
            <p:cNvSpPr/>
            <p:nvPr/>
          </p:nvSpPr>
          <p:spPr bwMode="auto">
            <a:xfrm>
              <a:off x="5523104" y="7802272"/>
              <a:ext cx="907366" cy="506437"/>
            </a:xfrm>
            <a:prstGeom prst="rect">
              <a:avLst/>
            </a:prstGeom>
            <a:noFill/>
            <a:ln w="38100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645" y="1625729"/>
            <a:ext cx="2835682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719138" y="719138"/>
            <a:ext cx="8097837" cy="576262"/>
          </a:xfrm>
        </p:spPr>
        <p:txBody>
          <a:bodyPr/>
          <a:lstStyle/>
          <a:p>
            <a:r>
              <a:rPr lang="ru-RU" dirty="0" smtClean="0"/>
              <a:t>Дальность сканирования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567267" y="1735667"/>
            <a:ext cx="4191000" cy="3877733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Дальность сканирования: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ScanStation P30: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120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Leica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ScanStation P40: </a:t>
            </a:r>
            <a:r>
              <a:rPr kumimoji="0" lang="en-US" sz="1600" i="0" u="none" strike="noStrike" cap="none" normalizeH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270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м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381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2476" y="1474788"/>
            <a:ext cx="7290058" cy="1182687"/>
          </a:xfrm>
        </p:spPr>
        <p:txBody>
          <a:bodyPr/>
          <a:lstStyle/>
          <a:p>
            <a:r>
              <a:rPr lang="ru-RU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Производится 3 снимка с разной экспозицией, после чего они накладываются друг на друга и получается равномерная по освещённости фотография</a:t>
            </a: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Нет </a:t>
            </a:r>
            <a:r>
              <a:rPr lang="ru-RU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пересвеченных</a:t>
            </a:r>
            <a:r>
              <a:rPr lang="ru-RU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 затемнённых областей</a:t>
            </a:r>
          </a:p>
          <a:p>
            <a:endParaRPr lang="ru-RU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HDS Executive </a:t>
            </a:r>
            <a:r>
              <a:rPr lang="de-DE" dirty="0" err="1" smtClean="0"/>
              <a:t>Overview</a:t>
            </a:r>
            <a:endParaRPr lang="de-DE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19138" y="719138"/>
            <a:ext cx="8097837" cy="900112"/>
          </a:xfrm>
        </p:spPr>
        <p:txBody>
          <a:bodyPr/>
          <a:lstStyle/>
          <a:p>
            <a:r>
              <a:rPr lang="en-US" dirty="0" smtClean="0"/>
              <a:t>HDR </a:t>
            </a:r>
            <a:r>
              <a:rPr lang="ru-RU" dirty="0" smtClean="0"/>
              <a:t>фотография</a:t>
            </a:r>
            <a:endParaRPr lang="ru-RU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32" y="2993452"/>
            <a:ext cx="3851985" cy="264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23" y="3077708"/>
            <a:ext cx="3851985" cy="264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83" y="3210357"/>
            <a:ext cx="3851985" cy="264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15" y="2993452"/>
            <a:ext cx="5108749" cy="35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74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3037" y="1309641"/>
            <a:ext cx="2672862" cy="3637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33901" y="613778"/>
            <a:ext cx="8097837" cy="900112"/>
          </a:xfrm>
        </p:spPr>
        <p:txBody>
          <a:bodyPr/>
          <a:lstStyle/>
          <a:p>
            <a:pPr lvl="0"/>
            <a:r>
              <a:rPr lang="ru-RU" sz="2800" b="0" dirty="0" smtClean="0"/>
              <a:t>Являются геодезическими инструментами</a:t>
            </a:r>
            <a:r>
              <a:rPr lang="ru-RU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3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0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</a:t>
            </a:r>
            <a:r>
              <a:rPr lang="en-GB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ScanStation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P30</a:t>
            </a: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и Р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  <a:endParaRPr lang="en-GB" sz="32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34691" y="1573619"/>
            <a:ext cx="5968136" cy="4700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Варианты ориентировки:</a:t>
            </a:r>
          </a:p>
          <a:p>
            <a:pPr marL="822325" lvl="1" indent="-182563" algn="l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Спутниковый приёмник</a:t>
            </a:r>
          </a:p>
          <a:p>
            <a:pPr marL="822325" lvl="1" indent="-182563" algn="l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По азимуту</a:t>
            </a:r>
          </a:p>
          <a:p>
            <a:pPr marL="822325" lvl="1" indent="-182563" algn="l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По обратной засечке</a:t>
            </a:r>
          </a:p>
          <a:p>
            <a:pPr marL="822325" lvl="1" indent="-182563" algn="l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Привязка при помощи тахеометра</a:t>
            </a:r>
            <a:endParaRPr lang="ru-RU" sz="1600" b="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j-ea"/>
              <a:cs typeface="+mj-cs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2-х осевой компенсатор (не сенсор наклона)</a:t>
            </a: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Лазерный отвес, определение высоты как в </a:t>
            </a:r>
            <a:r>
              <a:rPr lang="en-US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TPS</a:t>
            </a:r>
            <a:endParaRPr lang="ru-RU" sz="1600" b="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j-ea"/>
              <a:cs typeface="+mj-cs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Создание своего типа марок (аналогично созданию своего типа отражателя в тахеометре)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5208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:\Geomatics\HDS\ScanStation P30-P40\MarComm\Leica ScanStation P16_P30_P40\ScanStation P30_P40\Image Library\Product\JPEG 72dpi RGB\LEICA_SCANSTATION_P30_P40_TRIPOD_FRONT_PRISMA_72_DPI_RGB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8" r="19697" b="37217"/>
          <a:stretch/>
        </p:blipFill>
        <p:spPr bwMode="auto">
          <a:xfrm>
            <a:off x="7289800" y="2623306"/>
            <a:ext cx="1587500" cy="31451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340" y="644707"/>
            <a:ext cx="8097837" cy="900112"/>
          </a:xfrm>
        </p:spPr>
        <p:txBody>
          <a:bodyPr/>
          <a:lstStyle/>
          <a:p>
            <a:pPr lvl="0"/>
            <a:r>
              <a:rPr lang="ru-RU" sz="2800" b="0" dirty="0" smtClean="0"/>
              <a:t>Часть семейства </a:t>
            </a:r>
            <a:r>
              <a:rPr lang="en-US" sz="2800" b="0" dirty="0" err="1" smtClean="0"/>
              <a:t>Leica</a:t>
            </a:r>
            <a:r>
              <a:rPr lang="ru-RU" sz="2800" b="0" dirty="0" smtClean="0"/>
              <a:t> </a:t>
            </a:r>
            <a:r>
              <a:rPr lang="en-US" sz="2800" b="0" dirty="0" err="1" smtClean="0"/>
              <a:t>Geosystems</a:t>
            </a:r>
            <a:r>
              <a:rPr lang="ru-RU" sz="2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2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</a:t>
            </a:r>
            <a:r>
              <a:rPr lang="en-US" sz="20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ScanStation</a:t>
            </a:r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89317" y="1795999"/>
            <a:ext cx="5852160" cy="128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Интегрируется с </a:t>
            </a:r>
            <a:r>
              <a:rPr lang="en-US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GNSS </a:t>
            </a: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приёмниками серии </a:t>
            </a:r>
            <a:r>
              <a:rPr lang="en-US" sz="1600" b="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Leica</a:t>
            </a:r>
            <a:r>
              <a:rPr lang="en-US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 Viva </a:t>
            </a:r>
            <a:endParaRPr lang="ru-RU" sz="1600" b="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j-ea"/>
              <a:cs typeface="+mj-cs"/>
            </a:endParaRP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Аксессуары </a:t>
            </a:r>
            <a:r>
              <a:rPr lang="en-US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TPS/GNSS Viva</a:t>
            </a: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Зарядное устройство </a:t>
            </a:r>
            <a:r>
              <a:rPr lang="en-US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TPS/GNSS Viva</a:t>
            </a: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Возможность управления с контроллера серии </a:t>
            </a:r>
            <a:r>
              <a:rPr lang="en-US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rPr>
              <a:t>Viva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400" kern="0" dirty="0" smtClean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endParaRPr lang="ru-RU" sz="2400" kern="0" noProof="0" dirty="0" smtClean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 descr="H:\Geomatics\HDS\ScanStation P30-P40\MarComm\Leica ScanStation P16_P30_P40\ScanStation P30_P40\Image Library\Product\JPEG 72dpi RGB\LEICA_SCANSTATION_P30_P40_TRIPOD_RIGHT_V1_GNSS_2_PREVIEW_72_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9" t="4431" r="19627" b="35390"/>
          <a:stretch/>
        </p:blipFill>
        <p:spPr bwMode="auto">
          <a:xfrm>
            <a:off x="5521325" y="2829532"/>
            <a:ext cx="1587110" cy="30629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82" name="Picture 10" descr="http://www.grupoacre.com/admin/resources/productos/fotos/45321/GKL2211.jpg"/>
          <p:cNvPicPr>
            <a:picLocks noChangeAspect="1" noChangeArrowheads="1"/>
          </p:cNvPicPr>
          <p:nvPr/>
        </p:nvPicPr>
        <p:blipFill>
          <a:blip r:embed="rId4" cstate="print"/>
          <a:srcRect l="6721" t="14463" b="21603"/>
          <a:stretch>
            <a:fillRect/>
          </a:stretch>
        </p:blipFill>
        <p:spPr bwMode="auto">
          <a:xfrm>
            <a:off x="2110154" y="4360985"/>
            <a:ext cx="3502856" cy="1800664"/>
          </a:xfrm>
          <a:prstGeom prst="rect">
            <a:avLst/>
          </a:prstGeom>
          <a:noFill/>
          <a:effectLst>
            <a:softEdge rad="63500"/>
          </a:effectLst>
        </p:spPr>
      </p:pic>
      <p:grpSp>
        <p:nvGrpSpPr>
          <p:cNvPr id="31" name="Group 26"/>
          <p:cNvGrpSpPr/>
          <p:nvPr/>
        </p:nvGrpSpPr>
        <p:grpSpPr>
          <a:xfrm>
            <a:off x="298132" y="2945851"/>
            <a:ext cx="2849245" cy="1623060"/>
            <a:chOff x="0" y="0"/>
            <a:chExt cx="4015123" cy="2287722"/>
          </a:xfrm>
        </p:grpSpPr>
        <p:pic>
          <p:nvPicPr>
            <p:cNvPr id="32" name="Picture 2" descr="C:\Users\mayj\Documents\Work\NAFTA Dealer Meeting\07.TIF_c498389a1M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483" y="0"/>
              <a:ext cx="2362640" cy="1856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" name="Group 4"/>
            <p:cNvGrpSpPr/>
            <p:nvPr/>
          </p:nvGrpSpPr>
          <p:grpSpPr>
            <a:xfrm>
              <a:off x="234935" y="251906"/>
              <a:ext cx="1173906" cy="1475909"/>
              <a:chOff x="234935" y="251906"/>
              <a:chExt cx="1800000" cy="2091872"/>
            </a:xfrm>
          </p:grpSpPr>
          <p:sp>
            <p:nvSpPr>
              <p:cNvPr id="38" name="Rounded Rectangle 5"/>
              <p:cNvSpPr/>
              <p:nvPr/>
            </p:nvSpPr>
            <p:spPr bwMode="auto">
              <a:xfrm>
                <a:off x="1197568" y="2226637"/>
                <a:ext cx="116370" cy="8242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>
                    <a:effectLst/>
                    <a:latin typeface="Calibri"/>
                    <a:ea typeface="Times New Roman"/>
                    <a:cs typeface="Times New Roman"/>
                  </a:rPr>
                  <a:t> </a:t>
                </a:r>
                <a:endParaRPr lang="ru-R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grpSp>
            <p:nvGrpSpPr>
              <p:cNvPr id="39" name="Group 6"/>
              <p:cNvGrpSpPr/>
              <p:nvPr/>
            </p:nvGrpSpPr>
            <p:grpSpPr>
              <a:xfrm>
                <a:off x="234935" y="251906"/>
                <a:ext cx="1800000" cy="2091872"/>
                <a:chOff x="234935" y="251906"/>
                <a:chExt cx="1800000" cy="2091872"/>
              </a:xfrm>
            </p:grpSpPr>
            <p:grpSp>
              <p:nvGrpSpPr>
                <p:cNvPr id="40" name="Group 7"/>
                <p:cNvGrpSpPr/>
                <p:nvPr/>
              </p:nvGrpSpPr>
              <p:grpSpPr>
                <a:xfrm rot="8100000">
                  <a:off x="406609" y="485948"/>
                  <a:ext cx="1451812" cy="1440000"/>
                  <a:chOff x="406609" y="485948"/>
                  <a:chExt cx="1451812" cy="1440000"/>
                </a:xfrm>
              </p:grpSpPr>
              <p:sp>
                <p:nvSpPr>
                  <p:cNvPr id="45" name="Oval 12"/>
                  <p:cNvSpPr/>
                  <p:nvPr/>
                </p:nvSpPr>
                <p:spPr bwMode="auto">
                  <a:xfrm>
                    <a:off x="406609" y="485948"/>
                    <a:ext cx="1440000" cy="1440000"/>
                  </a:xfrm>
                  <a:prstGeom prst="ellipse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31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ru-RU" sz="1100">
                        <a:effectLst/>
                        <a:latin typeface="Calibri"/>
                        <a:ea typeface="Times New Roman"/>
                        <a:cs typeface="Times New Roman"/>
                      </a:rPr>
                      <a:t> </a:t>
                    </a:r>
                    <a:endParaRPr lang="ru-RU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6" name="Rectangle 13"/>
                  <p:cNvSpPr/>
                  <p:nvPr/>
                </p:nvSpPr>
                <p:spPr bwMode="auto">
                  <a:xfrm>
                    <a:off x="1138421" y="485948"/>
                    <a:ext cx="720000" cy="72000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ru-RU" sz="1100">
                        <a:effectLst/>
                        <a:latin typeface="Calibri"/>
                        <a:ea typeface="Times New Roman"/>
                        <a:cs typeface="Times New Roman"/>
                      </a:rPr>
                      <a:t> </a:t>
                    </a:r>
                    <a:endParaRPr lang="ru-RU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7" name="Rectangle 14"/>
                  <p:cNvSpPr/>
                  <p:nvPr/>
                </p:nvSpPr>
                <p:spPr bwMode="auto">
                  <a:xfrm>
                    <a:off x="418421" y="1205948"/>
                    <a:ext cx="720000" cy="72000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ru-RU" sz="1100">
                        <a:effectLst/>
                        <a:latin typeface="Calibri"/>
                        <a:ea typeface="Times New Roman"/>
                        <a:cs typeface="Times New Roman"/>
                      </a:rPr>
                      <a:t> </a:t>
                    </a:r>
                    <a:endParaRPr lang="ru-RU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8" name="Oval 15"/>
                  <p:cNvSpPr/>
                  <p:nvPr/>
                </p:nvSpPr>
                <p:spPr bwMode="auto">
                  <a:xfrm>
                    <a:off x="409219" y="485948"/>
                    <a:ext cx="1440000" cy="1440000"/>
                  </a:xfrm>
                  <a:prstGeom prst="ellipse">
                    <a:avLst/>
                  </a:prstGeom>
                  <a:no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ru-RU" sz="1100">
                        <a:effectLst/>
                        <a:latin typeface="Calibri"/>
                        <a:ea typeface="Times New Roman"/>
                        <a:cs typeface="Times New Roman"/>
                      </a:rPr>
                      <a:t> </a:t>
                    </a:r>
                    <a:endParaRPr lang="ru-RU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</p:grpSp>
            <p:sp>
              <p:nvSpPr>
                <p:cNvPr id="41" name="Block Arc 8"/>
                <p:cNvSpPr/>
                <p:nvPr/>
              </p:nvSpPr>
              <p:spPr bwMode="auto">
                <a:xfrm rot="11006366">
                  <a:off x="234935" y="251906"/>
                  <a:ext cx="1800000" cy="1871999"/>
                </a:xfrm>
                <a:prstGeom prst="blockArc">
                  <a:avLst>
                    <a:gd name="adj1" fmla="val 10751493"/>
                    <a:gd name="adj2" fmla="val 27579"/>
                    <a:gd name="adj3" fmla="val 6018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endParaRPr lang="ru-RU" sz="110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42" name="Rectangle 9"/>
                <p:cNvSpPr/>
                <p:nvPr/>
              </p:nvSpPr>
              <p:spPr bwMode="auto">
                <a:xfrm>
                  <a:off x="283127" y="1178868"/>
                  <a:ext cx="144016" cy="72008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endParaRPr lang="ru-RU" sz="110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43" name="Rectangle 10"/>
                <p:cNvSpPr/>
                <p:nvPr/>
              </p:nvSpPr>
              <p:spPr bwMode="auto">
                <a:xfrm>
                  <a:off x="1795295" y="1178868"/>
                  <a:ext cx="144016" cy="72008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endParaRPr lang="ru-RU" sz="110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44" name="Rectangle 11"/>
                <p:cNvSpPr/>
                <p:nvPr/>
              </p:nvSpPr>
              <p:spPr bwMode="auto">
                <a:xfrm>
                  <a:off x="985985" y="1940326"/>
                  <a:ext cx="284708" cy="40345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Times New Roman"/>
                      <a:cs typeface="Times New Roman"/>
                    </a:rPr>
                    <a:t> </a:t>
                  </a:r>
                  <a:endParaRPr lang="ru-RU" sz="110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</p:grpSp>
        </p:grpSp>
        <p:pic>
          <p:nvPicPr>
            <p:cNvPr id="34" name="Picture 16"/>
            <p:cNvPicPr>
              <a:picLocks noChangeAspect="1"/>
            </p:cNvPicPr>
            <p:nvPr/>
          </p:nvPicPr>
          <p:blipFill rotWithShape="1">
            <a:blip r:embed="rId6"/>
            <a:srcRect t="-39881" b="39881"/>
            <a:stretch/>
          </p:blipFill>
          <p:spPr>
            <a:xfrm>
              <a:off x="692509" y="1489453"/>
              <a:ext cx="260155" cy="798269"/>
            </a:xfrm>
            <a:prstGeom prst="rect">
              <a:avLst/>
            </a:prstGeom>
          </p:spPr>
        </p:pic>
        <p:grpSp>
          <p:nvGrpSpPr>
            <p:cNvPr id="35" name="Group 17"/>
            <p:cNvGrpSpPr/>
            <p:nvPr/>
          </p:nvGrpSpPr>
          <p:grpSpPr>
            <a:xfrm>
              <a:off x="0" y="921531"/>
              <a:ext cx="3870297" cy="1359866"/>
              <a:chOff x="0" y="921531"/>
              <a:chExt cx="5144413" cy="1724815"/>
            </a:xfrm>
          </p:grpSpPr>
          <p:pic>
            <p:nvPicPr>
              <p:cNvPr id="36" name="Picture 18"/>
              <p:cNvPicPr>
                <a:picLocks noChangeAspect="1"/>
              </p:cNvPicPr>
              <p:nvPr/>
            </p:nvPicPr>
            <p:blipFill rotWithShape="1">
              <a:blip r:embed="rId6"/>
              <a:srcRect t="-39881" b="39881"/>
              <a:stretch/>
            </p:blipFill>
            <p:spPr>
              <a:xfrm>
                <a:off x="3594868" y="1633846"/>
                <a:ext cx="345799" cy="1012500"/>
              </a:xfrm>
              <a:prstGeom prst="rect">
                <a:avLst/>
              </a:prstGeom>
            </p:spPr>
          </p:pic>
          <p:cxnSp>
            <p:nvCxnSpPr>
              <p:cNvPr id="37" name="Straight Connector 20"/>
              <p:cNvCxnSpPr/>
              <p:nvPr/>
            </p:nvCxnSpPr>
            <p:spPr bwMode="auto">
              <a:xfrm flipV="1">
                <a:off x="0" y="921531"/>
                <a:ext cx="5144413" cy="22218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lgDash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11731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err="1" smtClean="0"/>
              <a:t>Leica</a:t>
            </a:r>
            <a:r>
              <a:rPr lang="en-GB" b="0" dirty="0" smtClean="0"/>
              <a:t> </a:t>
            </a:r>
            <a:r>
              <a:rPr lang="en-US" b="0" dirty="0" err="1" smtClean="0"/>
              <a:t>ScanStation</a:t>
            </a:r>
            <a:r>
              <a:rPr lang="en-US" b="0" dirty="0" smtClean="0"/>
              <a:t> P30</a:t>
            </a:r>
            <a:r>
              <a:rPr lang="ru-RU" b="0" dirty="0" smtClean="0"/>
              <a:t> и Р</a:t>
            </a:r>
            <a:r>
              <a:rPr lang="en-US" b="0" dirty="0" smtClean="0"/>
              <a:t>4</a:t>
            </a:r>
            <a:r>
              <a:rPr lang="ru-RU" b="0" dirty="0" smtClean="0"/>
              <a:t>0</a:t>
            </a:r>
            <a:endParaRPr lang="ru-RU" b="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5070" y="1348472"/>
            <a:ext cx="8097837" cy="424057"/>
          </a:xfrm>
        </p:spPr>
        <p:txBody>
          <a:bodyPr/>
          <a:lstStyle/>
          <a:p>
            <a:r>
              <a:rPr lang="ru-RU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Фотокамера</a:t>
            </a:r>
            <a:endParaRPr lang="ru-RU" sz="2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702726" y="1824428"/>
            <a:ext cx="8097837" cy="360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Встроенная видеокамера</a:t>
            </a: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Наведения на марки при помощи камеры</a:t>
            </a: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Задание окна сканирования через видео изображение</a:t>
            </a:r>
          </a:p>
          <a:p>
            <a:pPr marR="0" lvl="0" indent="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HDR </a:t>
            </a: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снимки со встроенной камеры</a:t>
            </a:r>
            <a:endParaRPr lang="ru-RU" sz="16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102" name="Picture 6" descr="http://spatialmag.com/images/news/Leica%20ScanStation_C10&amp;5_User_Interface_FW2.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726" y="3541517"/>
            <a:ext cx="3431686" cy="2535464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249" y="3872363"/>
            <a:ext cx="3131689" cy="187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0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Самостоятельная калибровка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</a:t>
            </a:r>
            <a:r>
              <a:rPr lang="en-US" sz="20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ScanStation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Pxx</a:t>
            </a:r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pic>
        <p:nvPicPr>
          <p:cNvPr id="5" name="Picture 1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860" y="1752391"/>
            <a:ext cx="7207940" cy="453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884202" y="776615"/>
            <a:ext cx="1313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file"/>
              </a:rPr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4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Данные сканеров без компенсатора наклона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52" y="1666382"/>
            <a:ext cx="7530442" cy="316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392" y="3029275"/>
            <a:ext cx="7803874" cy="289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5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от внешних факторов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grpSp>
        <p:nvGrpSpPr>
          <p:cNvPr id="5" name="Группа 4"/>
          <p:cNvGrpSpPr/>
          <p:nvPr/>
        </p:nvGrpSpPr>
        <p:grpSpPr>
          <a:xfrm>
            <a:off x="177337" y="1883092"/>
            <a:ext cx="5177469" cy="4136708"/>
            <a:chOff x="0" y="0"/>
            <a:chExt cx="4019107" cy="3210560"/>
          </a:xfrm>
        </p:grpSpPr>
        <p:pic>
          <p:nvPicPr>
            <p:cNvPr id="7" name="Рисунок 6" descr="E:\Desktop Solopov\рабочий стол\Yamal\photo\IMG_4229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8" r="23724" b="17234"/>
            <a:stretch/>
          </p:blipFill>
          <p:spPr bwMode="auto">
            <a:xfrm>
              <a:off x="42526" y="0"/>
              <a:ext cx="3976581" cy="32105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Rectangle 16"/>
            <p:cNvSpPr txBox="1">
              <a:spLocks noChangeArrowheads="1"/>
            </p:cNvSpPr>
            <p:nvPr/>
          </p:nvSpPr>
          <p:spPr bwMode="auto">
            <a:xfrm>
              <a:off x="0" y="754912"/>
              <a:ext cx="1715770" cy="349250"/>
            </a:xfrm>
            <a:prstGeom prst="rect">
              <a:avLst/>
            </a:prstGeom>
            <a:gradFill flip="none" rotWithShape="1">
              <a:gsLst>
                <a:gs pos="0">
                  <a:srgbClr val="EA0030">
                    <a:shade val="30000"/>
                    <a:satMod val="115000"/>
                  </a:srgbClr>
                </a:gs>
                <a:gs pos="50000">
                  <a:srgbClr val="EA0030">
                    <a:shade val="67500"/>
                    <a:satMod val="115000"/>
                  </a:srgbClr>
                </a:gs>
                <a:gs pos="100000">
                  <a:srgbClr val="EA003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0" tIns="45720" rIns="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lnSpc>
                  <a:spcPct val="115000"/>
                </a:lnSpc>
                <a:spcAft>
                  <a:spcPts val="300"/>
                </a:spcAft>
              </a:pPr>
              <a:r>
                <a:rPr lang="ru-RU" sz="1600">
                  <a:solidFill>
                    <a:srgbClr val="FFFFFF"/>
                  </a:solidFill>
                  <a:effectLst/>
                  <a:latin typeface="Arial"/>
                  <a:ea typeface="Calibri"/>
                  <a:cs typeface="Times New Roman"/>
                </a:rPr>
                <a:t> </a:t>
              </a:r>
              <a:r>
                <a:rPr lang="en-US" sz="1600">
                  <a:solidFill>
                    <a:srgbClr val="FFFFFF"/>
                  </a:solidFill>
                  <a:effectLst/>
                  <a:latin typeface="Arial"/>
                  <a:ea typeface="Calibri"/>
                  <a:cs typeface="Times New Roman"/>
                </a:rPr>
                <a:t>ScanStation P</a:t>
              </a:r>
              <a:r>
                <a:rPr lang="ru-RU" sz="1600">
                  <a:solidFill>
                    <a:srgbClr val="FFFFFF"/>
                  </a:solidFill>
                  <a:effectLst/>
                  <a:latin typeface="Arial"/>
                  <a:ea typeface="Calibri"/>
                  <a:cs typeface="Times New Roman"/>
                </a:rPr>
                <a:t>2</a:t>
              </a:r>
              <a:r>
                <a:rPr lang="en-US" sz="1600">
                  <a:solidFill>
                    <a:srgbClr val="FFFFFF"/>
                  </a:solidFill>
                  <a:effectLst/>
                  <a:latin typeface="Arial"/>
                  <a:ea typeface="Calibri"/>
                  <a:cs typeface="Times New Roman"/>
                </a:rPr>
                <a:t>0</a:t>
              </a:r>
              <a:endParaRPr lang="ru-RU" sz="110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  <p:pic>
        <p:nvPicPr>
          <p:cNvPr id="6" name="Рисунок 5" descr="C:\Users\soal\Desktop\Пургаз\IMG_186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3" r="28814"/>
          <a:stretch/>
        </p:blipFill>
        <p:spPr bwMode="auto">
          <a:xfrm>
            <a:off x="5600700" y="1883092"/>
            <a:ext cx="3247414" cy="41367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4318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лазерного сканирования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Лазерное сканирование применяется в:</a:t>
            </a:r>
          </a:p>
          <a:p>
            <a:endParaRPr lang="ru-RU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Проектирование</a:t>
            </a:r>
          </a:p>
          <a:p>
            <a:pPr marL="577850" lvl="1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Получение реальных данных о геометрии объектов для решения задач реконструкции или актуализации чертежей</a:t>
            </a:r>
            <a:endParaRPr lang="ru-RU" sz="16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Строительстве</a:t>
            </a:r>
          </a:p>
          <a:p>
            <a:pPr marL="577850" lvl="1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Оперативный поэтапный контроль строительства, оценка выполненного объема, исполнительная съемка</a:t>
            </a:r>
            <a:endParaRPr lang="ru-RU" sz="16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27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 выполнение реконструкции важно понимать реальную обстановку на объекте.</a:t>
            </a:r>
          </a:p>
          <a:p>
            <a:endParaRPr lang="ru-RU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Подготовка проекта реконструкции на основе исходной проектной документации предприятия не всегда возможна в силу ее не актуальности или частичного отсутствия.</a:t>
            </a: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Воссозданная по облаку 2</a:t>
            </a: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D/3D 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документация на 100</a:t>
            </a:r>
            <a:r>
              <a:rPr lang="ru-RU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 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отражают </a:t>
            </a:r>
            <a:r>
              <a:rPr lang="ru-RU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реальную ситуацию на объекте </a:t>
            </a: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Данные, полученные путём лазерного сканирования, даже в виде облака точек, могут использоваться для определения коллизий между имеющимся и вновь спроектированным оборудованием.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314820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 descr="H:\Geomatics\HDS\ScanStation P30-P40\MarComm\Leica ScanStation P16_P30_P40\ScanStation P30_P40\Image Library\Product\JPEG 72dpi RGB\LEICA_SCANSTATION_P30_P40_TRIPOD_FRONT_PRISMA_72_DPI_RGB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8" r="19697" b="37217"/>
          <a:stretch/>
        </p:blipFill>
        <p:spPr bwMode="auto">
          <a:xfrm>
            <a:off x="221572" y="1923097"/>
            <a:ext cx="1587500" cy="31451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941" y="719138"/>
            <a:ext cx="8097837" cy="900112"/>
          </a:xfrm>
        </p:spPr>
        <p:txBody>
          <a:bodyPr/>
          <a:lstStyle/>
          <a:p>
            <a:r>
              <a:rPr lang="ru-RU" dirty="0" smtClean="0"/>
              <a:t>Проектирование </a:t>
            </a:r>
            <a:br>
              <a:rPr lang="ru-RU" dirty="0" smtClean="0"/>
            </a:b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Данные со сканеров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</a:t>
            </a: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могут быть открыты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без конвертации </a:t>
            </a: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почти во всех САПР</a:t>
            </a:r>
            <a:endParaRPr lang="ru-RU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sp>
        <p:nvSpPr>
          <p:cNvPr id="5" name="Стрелка вправо 4"/>
          <p:cNvSpPr/>
          <p:nvPr/>
        </p:nvSpPr>
        <p:spPr bwMode="auto">
          <a:xfrm>
            <a:off x="1657350" y="3343275"/>
            <a:ext cx="628650" cy="381000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146" name="Picture 2" descr="http://truepointscanning.com/images/cyclone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344" y="3053495"/>
            <a:ext cx="990051" cy="96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31182" y="4021693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Cyclone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 bwMode="auto">
          <a:xfrm>
            <a:off x="3353230" y="3343275"/>
            <a:ext cx="628650" cy="381000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148" name="Picture 4" descr="http://www.leica-geosystems.com/images/new/product_solution/CloudWorx4_1_pic_180x1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2782887"/>
            <a:ext cx="1501775" cy="150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/>
          <p:cNvSpPr/>
          <p:nvPr/>
        </p:nvSpPr>
        <p:spPr bwMode="auto">
          <a:xfrm>
            <a:off x="5677330" y="3343275"/>
            <a:ext cx="628650" cy="381000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150" name="Picture 6" descr="http://computerupdate.org/wp-content/uploads/2015/01/autocad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789" y="2451100"/>
            <a:ext cx="1200853" cy="108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brandsoftheworld.com/sites/default/files/styles/logo-thumbnail/public/042013/revit_14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64" b="24626"/>
          <a:stretch/>
        </p:blipFill>
        <p:spPr bwMode="auto">
          <a:xfrm>
            <a:off x="7062706" y="3618035"/>
            <a:ext cx="144102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upload.wikimedia.org/wikipedia/commons/d/dd/AVEVA_Plant_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881" y="4391025"/>
            <a:ext cx="2014670" cy="107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://www.clearedge3d.com/wp-content/uploads/2013/10/logo_intergraph-croppe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3" y="5637168"/>
            <a:ext cx="3203252" cy="97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://www.bluecieloecm.com/sites/default/files/2014%20Products/bentley_microstatio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653" y="1436007"/>
            <a:ext cx="214312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Двойная стрелка вверх/вниз 9"/>
          <p:cNvSpPr/>
          <p:nvPr/>
        </p:nvSpPr>
        <p:spPr bwMode="auto">
          <a:xfrm>
            <a:off x="6354233" y="1927225"/>
            <a:ext cx="228600" cy="3626908"/>
          </a:xfrm>
          <a:prstGeom prst="upDown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29715" y="5526829"/>
            <a:ext cx="637235" cy="520409"/>
            <a:chOff x="2029765" y="4944882"/>
            <a:chExt cx="1539207" cy="1257020"/>
          </a:xfrm>
        </p:grpSpPr>
        <p:pic>
          <p:nvPicPr>
            <p:cNvPr id="6160" name="Picture 16" descr="http://www.berntsen.com/Portals/3/Smart%20Targets/RSL300pic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082" b="100000" l="6333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9765" y="4944882"/>
              <a:ext cx="1539207" cy="1257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Овал 11"/>
            <p:cNvSpPr/>
            <p:nvPr/>
          </p:nvSpPr>
          <p:spPr bwMode="auto">
            <a:xfrm>
              <a:off x="2352358" y="4998223"/>
              <a:ext cx="1127442" cy="1127442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876105" y="6002817"/>
            <a:ext cx="637235" cy="520409"/>
            <a:chOff x="2029765" y="4944882"/>
            <a:chExt cx="1539207" cy="1257020"/>
          </a:xfrm>
        </p:grpSpPr>
        <p:pic>
          <p:nvPicPr>
            <p:cNvPr id="23" name="Picture 16" descr="http://www.berntsen.com/Portals/3/Smart%20Targets/RSL300pic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082" b="100000" l="6333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9765" y="4944882"/>
              <a:ext cx="1539207" cy="1257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Овал 23"/>
            <p:cNvSpPr/>
            <p:nvPr/>
          </p:nvSpPr>
          <p:spPr bwMode="auto">
            <a:xfrm>
              <a:off x="2352358" y="4998223"/>
              <a:ext cx="1127442" cy="1127442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0" y="5435648"/>
            <a:ext cx="637235" cy="520409"/>
            <a:chOff x="2029765" y="4944882"/>
            <a:chExt cx="1539207" cy="1257020"/>
          </a:xfrm>
        </p:grpSpPr>
        <p:pic>
          <p:nvPicPr>
            <p:cNvPr id="26" name="Picture 16" descr="http://www.berntsen.com/Portals/3/Smart%20Targets/RSL300pic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082" b="100000" l="6333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9765" y="4944882"/>
              <a:ext cx="1539207" cy="1257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Овал 26"/>
            <p:cNvSpPr/>
            <p:nvPr/>
          </p:nvSpPr>
          <p:spPr bwMode="auto">
            <a:xfrm>
              <a:off x="2352358" y="4998223"/>
              <a:ext cx="1127442" cy="1127442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15" name="Прямая соединительная линия 14"/>
          <p:cNvCxnSpPr/>
          <p:nvPr/>
        </p:nvCxnSpPr>
        <p:spPr bwMode="auto">
          <a:xfrm>
            <a:off x="1009659" y="3242733"/>
            <a:ext cx="986991" cy="2539560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1009659" y="3242733"/>
            <a:ext cx="233381" cy="3015548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Прямая соединительная линия 18"/>
          <p:cNvCxnSpPr/>
          <p:nvPr/>
        </p:nvCxnSpPr>
        <p:spPr bwMode="auto">
          <a:xfrm flipH="1">
            <a:off x="366935" y="3242733"/>
            <a:ext cx="642724" cy="2453119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1574836" y="4381175"/>
            <a:ext cx="2524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Сшивка + обработка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4671" y="2382777"/>
            <a:ext cx="2430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Плагин для САПР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138" y="1219200"/>
            <a:ext cx="8097837" cy="4096703"/>
          </a:xfrm>
        </p:spPr>
        <p:txBody>
          <a:bodyPr/>
          <a:lstStyle/>
          <a:p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Восстановление документации по данным сканирования</a:t>
            </a:r>
          </a:p>
          <a:p>
            <a:endParaRPr lang="ru-RU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Облако точек выступает в роли подложки для создания или актуализации чертежей</a:t>
            </a:r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pic>
        <p:nvPicPr>
          <p:cNvPr id="5" name="Picture 4" descr="C:\Users\svy\Desktop\working documents\Важные документы\Тренинг для менеджеров\фото\Снимок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1"/>
          <a:stretch/>
        </p:blipFill>
        <p:spPr bwMode="auto">
          <a:xfrm>
            <a:off x="126999" y="2943482"/>
            <a:ext cx="4581447" cy="382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svy\Desktop\working documents\Важные документы\Тренинг для менеджеров\фото\Снимок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6" t="9680" r="38086" b="32118"/>
          <a:stretch/>
        </p:blipFill>
        <p:spPr bwMode="auto">
          <a:xfrm>
            <a:off x="4860846" y="2943482"/>
            <a:ext cx="4069794" cy="383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 вправо 6"/>
          <p:cNvSpPr/>
          <p:nvPr/>
        </p:nvSpPr>
        <p:spPr bwMode="auto">
          <a:xfrm>
            <a:off x="4299859" y="4561114"/>
            <a:ext cx="990600" cy="299177"/>
          </a:xfrm>
          <a:prstGeom prst="rightArrow">
            <a:avLst/>
          </a:prstGeom>
          <a:solidFill>
            <a:schemeClr val="tx2"/>
          </a:solidFill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70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r="19598"/>
          <a:stretch/>
        </p:blipFill>
        <p:spPr bwMode="auto">
          <a:xfrm>
            <a:off x="1" y="2035628"/>
            <a:ext cx="4865913" cy="4822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9138" y="719138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kern="0" smtClean="0"/>
              <a:t>Проектирование</a:t>
            </a:r>
            <a:endParaRPr lang="ru-RU" kern="0" dirty="0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719138" y="1219201"/>
            <a:ext cx="8097837" cy="697138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Восстановление документации по данным сканирования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Облако точек загружается напрямую в </a:t>
            </a:r>
            <a:r>
              <a:rPr lang="en-US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AutoCAD </a:t>
            </a:r>
            <a:r>
              <a:rPr lang="ru-RU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без конвертации при помощи плагина </a:t>
            </a:r>
            <a:r>
              <a:rPr lang="en-US" sz="14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CloudWorx</a:t>
            </a:r>
            <a:r>
              <a:rPr lang="en-US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Облако </a:t>
            </a:r>
            <a:r>
              <a:rPr lang="ru-RU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точек векторизуется инструментами 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AutoCAD</a:t>
            </a:r>
            <a:r>
              <a:rPr lang="ru-RU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endParaRPr lang="ru-RU" sz="14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6" t="53262" r="11720" b="12919"/>
          <a:stretch/>
        </p:blipFill>
        <p:spPr bwMode="auto">
          <a:xfrm>
            <a:off x="5061856" y="3418113"/>
            <a:ext cx="4020197" cy="2427516"/>
          </a:xfrm>
          <a:prstGeom prst="rect">
            <a:avLst/>
          </a:prstGeom>
          <a:noFill/>
          <a:ln w="4445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 bwMode="auto">
          <a:xfrm>
            <a:off x="2688771" y="4865915"/>
            <a:ext cx="435429" cy="30480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Прямая соединительная линия 8"/>
          <p:cNvCxnSpPr>
            <a:stCxn id="5" idx="0"/>
          </p:cNvCxnSpPr>
          <p:nvPr/>
        </p:nvCxnSpPr>
        <p:spPr bwMode="auto">
          <a:xfrm flipV="1">
            <a:off x="2906486" y="3418113"/>
            <a:ext cx="2155370" cy="1447802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Прямая соединительная линия 12"/>
          <p:cNvCxnSpPr>
            <a:stCxn id="5" idx="2"/>
          </p:cNvCxnSpPr>
          <p:nvPr/>
        </p:nvCxnSpPr>
        <p:spPr bwMode="auto">
          <a:xfrm>
            <a:off x="2906486" y="5170715"/>
            <a:ext cx="2155370" cy="674914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6937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38402" y="5360099"/>
            <a:ext cx="2971800" cy="250825"/>
          </a:xfrm>
        </p:spPr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"/>
          <a:stretch/>
        </p:blipFill>
        <p:spPr bwMode="auto">
          <a:xfrm>
            <a:off x="3" y="2800178"/>
            <a:ext cx="9144000" cy="30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9138" y="719138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kern="0" dirty="0" smtClean="0"/>
              <a:t>Проектирование</a:t>
            </a:r>
            <a:endParaRPr lang="ru-RU" kern="0" dirty="0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719138" y="1219201"/>
            <a:ext cx="8097837" cy="1498600"/>
          </a:xfrm>
        </p:spPr>
        <p:txBody>
          <a:bodyPr/>
          <a:lstStyle/>
          <a:p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Восстановление документации по данным сканирования</a:t>
            </a:r>
          </a:p>
          <a:p>
            <a:endParaRPr lang="ru-RU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Плагин </a:t>
            </a:r>
            <a:r>
              <a:rPr lang="en-US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CloudWorx</a:t>
            </a:r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для </a:t>
            </a:r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AutoCAD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добавляет дополнительный функционал по работе с облаком точек</a:t>
            </a:r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270002" y="3190516"/>
            <a:ext cx="1930400" cy="58420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405469" y="3842448"/>
            <a:ext cx="1532466" cy="74506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Работа с системами координат и ориентировка облака 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242734" y="3190516"/>
            <a:ext cx="2108200" cy="58420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3556002" y="3842449"/>
            <a:ext cx="1532466" cy="5926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50" b="0" dirty="0" smtClean="0">
                <a:solidFill>
                  <a:schemeClr val="tx1"/>
                </a:solidFill>
                <a:latin typeface="Arial" charset="0"/>
              </a:rPr>
              <a:t>Инструменты по ограничению и сечению облака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5384802" y="3190517"/>
            <a:ext cx="1998134" cy="58420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5617636" y="3842449"/>
            <a:ext cx="1532466" cy="4148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50" b="0" dirty="0" smtClean="0">
                <a:solidFill>
                  <a:schemeClr val="tx1"/>
                </a:solidFill>
                <a:latin typeface="Arial" charset="0"/>
              </a:rPr>
              <a:t>Визуализация точек облака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7374470" y="3190517"/>
            <a:ext cx="313266" cy="58420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6771218" y="4756844"/>
            <a:ext cx="1532466" cy="74506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50" b="0" dirty="0" smtClean="0">
                <a:solidFill>
                  <a:schemeClr val="tx1"/>
                </a:solidFill>
                <a:latin typeface="Arial" charset="0"/>
              </a:rPr>
              <a:t>Инструменты по вписыванию в облако 3</a:t>
            </a:r>
            <a:r>
              <a:rPr lang="en-US" sz="1050" b="0" dirty="0" smtClean="0">
                <a:solidFill>
                  <a:schemeClr val="tx1"/>
                </a:solidFill>
                <a:latin typeface="Arial" charset="0"/>
              </a:rPr>
              <a:t>D </a:t>
            </a:r>
            <a:r>
              <a:rPr lang="ru-RU" sz="1050" b="0" dirty="0" smtClean="0">
                <a:solidFill>
                  <a:schemeClr val="tx1"/>
                </a:solidFill>
                <a:latin typeface="Arial" charset="0"/>
              </a:rPr>
              <a:t>элементов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0" name="Прямая соединительная линия 19"/>
          <p:cNvCxnSpPr>
            <a:stCxn id="18" idx="2"/>
          </p:cNvCxnSpPr>
          <p:nvPr/>
        </p:nvCxnSpPr>
        <p:spPr bwMode="auto">
          <a:xfrm>
            <a:off x="7531103" y="3774717"/>
            <a:ext cx="0" cy="965199"/>
          </a:xfrm>
          <a:prstGeom prst="line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Прямоугольник 22"/>
          <p:cNvSpPr/>
          <p:nvPr/>
        </p:nvSpPr>
        <p:spPr bwMode="auto">
          <a:xfrm>
            <a:off x="7687736" y="3190517"/>
            <a:ext cx="632883" cy="58420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2" y="3190517"/>
            <a:ext cx="1210733" cy="584200"/>
          </a:xfrm>
          <a:prstGeom prst="rect">
            <a:avLst/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0434" y="3817049"/>
            <a:ext cx="1049867" cy="131232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Загрузка облака точек из базы данных</a:t>
            </a:r>
            <a:r>
              <a:rPr kumimoji="0" lang="ru-RU" sz="105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05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Leica Cyclone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611537" y="3842449"/>
            <a:ext cx="1532466" cy="7450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Установки уровня  рабочей плоскости для создания чертежа</a:t>
            </a:r>
          </a:p>
        </p:txBody>
      </p:sp>
    </p:spTree>
    <p:extLst>
      <p:ext uri="{BB962C8B-B14F-4D97-AF65-F5344CB8AC3E}">
        <p14:creationId xmlns:p14="http://schemas.microsoft.com/office/powerpoint/2010/main" val="213799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19138" y="719138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kern="0" dirty="0" smtClean="0"/>
              <a:t>Проектирование</a:t>
            </a:r>
            <a:endParaRPr lang="ru-RU" kern="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719138" y="1159932"/>
            <a:ext cx="8097837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2100" indent="-2905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2pPr>
            <a:lvl3pPr marL="571500" indent="-2778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3pPr>
            <a:lvl4pPr marL="863600" indent="-2905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4pPr>
            <a:lvl5pPr marL="11303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5pPr>
            <a:lvl6pPr marL="15875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6pPr>
            <a:lvl7pPr marL="20447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7pPr>
            <a:lvl8pPr marL="25019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8pPr>
            <a:lvl9pPr marL="29591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9pPr>
          </a:lstStyle>
          <a:p>
            <a:endParaRPr lang="ru-RU" kern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Восстановление документации по данным сканирования</a:t>
            </a:r>
          </a:p>
          <a:p>
            <a:r>
              <a:rPr lang="ru-RU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Создание обмерных чертежей в среде </a:t>
            </a:r>
            <a:r>
              <a:rPr lang="en-US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AutoCAD </a:t>
            </a:r>
            <a:r>
              <a:rPr lang="ru-RU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 помощи плагина </a:t>
            </a:r>
            <a:r>
              <a:rPr lang="en-US" b="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CloudWorx</a:t>
            </a:r>
            <a:endParaRPr lang="ru-RU" b="0" kern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2132294"/>
            <a:ext cx="7780867" cy="229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93"/>
          <a:stretch/>
        </p:blipFill>
        <p:spPr bwMode="auto">
          <a:xfrm>
            <a:off x="330200" y="4428366"/>
            <a:ext cx="8427508" cy="223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01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63517" y="1646295"/>
            <a:ext cx="7982549" cy="531438"/>
          </a:xfrm>
        </p:spPr>
        <p:txBody>
          <a:bodyPr/>
          <a:lstStyle/>
          <a:p>
            <a:pPr lvl="1"/>
            <a:r>
              <a:rPr lang="ru-RU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Проверка на коллизии</a:t>
            </a:r>
            <a:endParaRPr lang="ru-RU" sz="2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64277" y="2133600"/>
            <a:ext cx="8256895" cy="126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Выявление мест пересечения проектируемого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объекта с существующими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800" b="0" kern="0" noProof="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Автоматическая функция программного обеспечения </a:t>
            </a:r>
            <a:r>
              <a:rPr lang="en-US" sz="18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Leica Cyclone</a:t>
            </a:r>
            <a:r>
              <a:rPr lang="ru-RU" sz="18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Model </a:t>
            </a:r>
            <a:r>
              <a:rPr lang="ru-RU" sz="18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и </a:t>
            </a:r>
            <a:r>
              <a:rPr lang="en-US" sz="1800" b="0" kern="0" noProof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CloudWorx</a:t>
            </a:r>
            <a:r>
              <a:rPr lang="en-US" sz="18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8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для </a:t>
            </a:r>
            <a:r>
              <a:rPr lang="en-US" sz="18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AutoCAD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46A"/>
          <p:cNvPicPr>
            <a:picLocks noChangeAspect="1" noChangeArrowheads="1"/>
          </p:cNvPicPr>
          <p:nvPr/>
        </p:nvPicPr>
        <p:blipFill rotWithShape="1">
          <a:blip r:embed="rId2" cstate="print"/>
          <a:srcRect b="6739"/>
          <a:stretch/>
        </p:blipFill>
        <p:spPr bwMode="auto">
          <a:xfrm>
            <a:off x="654968" y="3516830"/>
            <a:ext cx="4940523" cy="3150669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79928" y="1001526"/>
            <a:ext cx="5714999" cy="53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dirty="0" smtClean="0"/>
              <a:t>Проектирование</a:t>
            </a:r>
            <a:endParaRPr lang="ru-RU" b="0" kern="0" dirty="0"/>
          </a:p>
        </p:txBody>
      </p:sp>
      <p:cxnSp>
        <p:nvCxnSpPr>
          <p:cNvPr id="4" name="Прямая со стрелкой 3"/>
          <p:cNvCxnSpPr/>
          <p:nvPr/>
        </p:nvCxnSpPr>
        <p:spPr bwMode="auto">
          <a:xfrm flipH="1">
            <a:off x="4645073" y="5757862"/>
            <a:ext cx="1371601" cy="0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 bwMode="auto">
          <a:xfrm>
            <a:off x="6016674" y="5564981"/>
            <a:ext cx="1905000" cy="385762"/>
          </a:xfrm>
          <a:prstGeom prst="rect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Новый объект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cxnSp>
        <p:nvCxnSpPr>
          <p:cNvPr id="13" name="Прямая со стрелкой 12"/>
          <p:cNvCxnSpPr>
            <a:stCxn id="14" idx="1"/>
          </p:cNvCxnSpPr>
          <p:nvPr/>
        </p:nvCxnSpPr>
        <p:spPr bwMode="auto">
          <a:xfrm flipH="1">
            <a:off x="4892724" y="4710704"/>
            <a:ext cx="1602203" cy="381460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auto">
          <a:xfrm>
            <a:off x="6494927" y="4242189"/>
            <a:ext cx="1905000" cy="937030"/>
          </a:xfrm>
          <a:prstGeom prst="rect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Облако точек от имеющихся объектов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625772" y="3605213"/>
            <a:ext cx="2400301" cy="385762"/>
          </a:xfrm>
          <a:prstGeom prst="rect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Места пересечения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94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 строительства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 контроле строительства сложных промышленных объектов объем данных и скорость их получения играют важную роль</a:t>
            </a: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Лазерное сканирование позволяет за короткий промежуток времени получить максимально подробную картину строящегося объекта и сравнить ее с проектной документацией. </a:t>
            </a: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определения отклонения между проектом и фактом нет необходимости векторизовать облако, измерения выполняются между облаком точек и проектным чертежом.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939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Строительство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138" y="1448931"/>
            <a:ext cx="8097837" cy="3959225"/>
          </a:xfrm>
        </p:spPr>
        <p:txBody>
          <a:bodyPr/>
          <a:lstStyle/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Определение отклонений между реальным положением построенного объекта и его проектным положением</a:t>
            </a: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Пример сравнения проектного и фактического положения колон </a:t>
            </a:r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pic>
        <p:nvPicPr>
          <p:cNvPr id="1026" name="Picture 2" descr="C:\Users\svy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5" y="2691503"/>
            <a:ext cx="8935159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 bwMode="auto">
          <a:xfrm>
            <a:off x="4103424" y="5275839"/>
            <a:ext cx="1495425" cy="428625"/>
          </a:xfrm>
          <a:prstGeom prst="roundRect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chemeClr val="tx1"/>
                </a:solidFill>
                <a:latin typeface="Arial" charset="0"/>
              </a:rPr>
              <a:t>Отклонения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" name="Прямая со стрелкой 7"/>
          <p:cNvCxnSpPr>
            <a:stCxn id="6" idx="3"/>
          </p:cNvCxnSpPr>
          <p:nvPr/>
        </p:nvCxnSpPr>
        <p:spPr bwMode="auto">
          <a:xfrm flipV="1">
            <a:off x="5598849" y="4269761"/>
            <a:ext cx="1287726" cy="1220391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3"/>
          </p:cNvCxnSpPr>
          <p:nvPr/>
        </p:nvCxnSpPr>
        <p:spPr bwMode="auto">
          <a:xfrm flipV="1">
            <a:off x="5598849" y="5192496"/>
            <a:ext cx="1906851" cy="297656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6" idx="3"/>
          </p:cNvCxnSpPr>
          <p:nvPr/>
        </p:nvCxnSpPr>
        <p:spPr bwMode="auto">
          <a:xfrm flipV="1">
            <a:off x="5598849" y="3049371"/>
            <a:ext cx="411426" cy="2440781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55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Поэтапный контроль строящегося объекта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138" y="1341426"/>
            <a:ext cx="8097837" cy="3959225"/>
          </a:xfrm>
        </p:spPr>
        <p:txBody>
          <a:bodyPr/>
          <a:lstStyle/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Лазерное сканирование предоставляет полную картину объекта на всех этапах его строительства, тем самым позволяя контролировать объемы выполненных работ  </a:t>
            </a:r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grpSp>
        <p:nvGrpSpPr>
          <p:cNvPr id="6" name="Группа 5"/>
          <p:cNvGrpSpPr/>
          <p:nvPr/>
        </p:nvGrpSpPr>
        <p:grpSpPr>
          <a:xfrm>
            <a:off x="-20191" y="2122714"/>
            <a:ext cx="9164191" cy="4735285"/>
            <a:chOff x="-20191" y="1916832"/>
            <a:chExt cx="9164191" cy="494116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-20191" y="1916832"/>
              <a:ext cx="9164191" cy="494116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 descr="C:\Users\svy\Desktop\Старый компьютер\Презентации\Военное дело\поэтапный контроль1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191" y="3385220"/>
              <a:ext cx="1891272" cy="200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C:\Users\svy\Desktop\Старый компьютер\Презентации\Военное дело\поэтапный контроль2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15" b="99365" l="2570" r="92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3035216"/>
              <a:ext cx="2718654" cy="2293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C:\Users\svy\Desktop\Старый компьютер\Презентации\Военное дело\поэтапный контроль3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3137918"/>
              <a:ext cx="1879409" cy="2088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 descr="C:\Users\svy\Desktop\Старый компьютер\Презентации\Военное дело\поэтапный контроль4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8625" l="489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1064" y="1916832"/>
              <a:ext cx="2902936" cy="4941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Стрелка вправо 11"/>
            <p:cNvSpPr/>
            <p:nvPr/>
          </p:nvSpPr>
          <p:spPr>
            <a:xfrm>
              <a:off x="1871081" y="4005064"/>
              <a:ext cx="468671" cy="176970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4679393" y="4012388"/>
              <a:ext cx="468671" cy="176970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трелка вправо 13"/>
            <p:cNvSpPr/>
            <p:nvPr/>
          </p:nvSpPr>
          <p:spPr>
            <a:xfrm>
              <a:off x="6876256" y="4012388"/>
              <a:ext cx="468671" cy="176970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1944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129797" y="2279175"/>
            <a:ext cx="5411194" cy="361730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HDS Executive Overview</a:t>
            </a:r>
            <a:endParaRPr lang="de-DE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98875" y="1646295"/>
            <a:ext cx="8539901" cy="53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Мониторинг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(сложные геометрические объекты)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8668" t="9792" r="19251" b="15904"/>
          <a:stretch>
            <a:fillRect/>
          </a:stretch>
        </p:blipFill>
        <p:spPr bwMode="auto">
          <a:xfrm>
            <a:off x="129796" y="2376150"/>
            <a:ext cx="2658204" cy="352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35669" t="9770" r="17432" b="9481"/>
          <a:stretch>
            <a:fillRect/>
          </a:stretch>
        </p:blipFill>
        <p:spPr bwMode="auto">
          <a:xfrm>
            <a:off x="2788000" y="2324232"/>
            <a:ext cx="2744678" cy="35442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644327" y="2279175"/>
            <a:ext cx="3603009" cy="252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85725" marR="0" lvl="0" indent="-85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Выявление зон деформаций </a:t>
            </a: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 основе многократных измерений или выявление отличий фактических данных от проектной модели. </a:t>
            </a:r>
          </a:p>
          <a:p>
            <a:pPr marL="85725" marR="0" lvl="0" indent="-85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Программное обеспечение отображает цветовую карту отклонений.</a:t>
            </a:r>
            <a:endParaRPr lang="en-US" sz="1600" b="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85725" marR="0" lvl="0" indent="-857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Выполняется в ПО </a:t>
            </a:r>
            <a:r>
              <a:rPr lang="en-US" sz="16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3DReshaper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79929" y="1001526"/>
            <a:ext cx="5714999" cy="531438"/>
          </a:xfrm>
        </p:spPr>
        <p:txBody>
          <a:bodyPr/>
          <a:lstStyle/>
          <a:p>
            <a:pPr lvl="0">
              <a:defRPr/>
            </a:pPr>
            <a:r>
              <a:rPr lang="ru-RU" b="0" dirty="0" smtClean="0"/>
              <a:t>Прочие задачи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7195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0309" y="1406803"/>
            <a:ext cx="8346330" cy="53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Мониторинг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(конструкции мачтового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типа)</a:t>
            </a:r>
            <a:endParaRPr kumimoji="0" lang="en-US" sz="1600" b="0" i="0" u="none" strike="noStrike" kern="0" cap="none" spc="0" normalizeH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Выполнено в среде </a:t>
            </a:r>
            <a:r>
              <a:rPr lang="en-US" sz="16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AutoCAD </a:t>
            </a:r>
            <a:r>
              <a:rPr lang="ru-RU" sz="1600" b="0" kern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при помощи плагина </a:t>
            </a:r>
            <a:r>
              <a:rPr lang="en-US" sz="1600" b="0" kern="0" noProof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CloudWorx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C:\Users\svy\Desktop\Старый компьютер\Презентации\мачта\IMG_1813-29 Panorama3s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0" t="6359" r="15752" b="5800"/>
          <a:stretch/>
        </p:blipFill>
        <p:spPr bwMode="auto">
          <a:xfrm>
            <a:off x="242148" y="2613173"/>
            <a:ext cx="2094651" cy="424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vy\Desktop\Старый компьютер\Презентации\мачта\4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0" r="46254"/>
          <a:stretch/>
        </p:blipFill>
        <p:spPr bwMode="auto">
          <a:xfrm>
            <a:off x="2336798" y="2613173"/>
            <a:ext cx="967359" cy="424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vy\Desktop\Старый компьютер\Презентации\мачта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157" y="2613173"/>
            <a:ext cx="5284322" cy="424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svy\Desktop\Старый компьютер\Презентации\мачта\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8" t="12564" r="20454" b="12488"/>
          <a:stretch/>
        </p:blipFill>
        <p:spPr bwMode="auto">
          <a:xfrm>
            <a:off x="3905251" y="3256120"/>
            <a:ext cx="3676650" cy="295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/>
          <p:cNvSpPr/>
          <p:nvPr/>
        </p:nvSpPr>
        <p:spPr bwMode="auto">
          <a:xfrm>
            <a:off x="1971039" y="4582795"/>
            <a:ext cx="533400" cy="333375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Стрелка вправо 14"/>
          <p:cNvSpPr/>
          <p:nvPr/>
        </p:nvSpPr>
        <p:spPr bwMode="auto">
          <a:xfrm rot="18446972">
            <a:off x="2791801" y="3750732"/>
            <a:ext cx="1487758" cy="319112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Стрелка вправо 15"/>
          <p:cNvSpPr/>
          <p:nvPr/>
        </p:nvSpPr>
        <p:spPr bwMode="auto">
          <a:xfrm rot="1785053">
            <a:off x="4557262" y="2964327"/>
            <a:ext cx="533400" cy="333375"/>
          </a:xfrm>
          <a:prstGeom prst="rightArrow">
            <a:avLst/>
          </a:prstGeom>
          <a:solidFill>
            <a:schemeClr val="tx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79929" y="1001526"/>
            <a:ext cx="5714999" cy="531438"/>
          </a:xfrm>
        </p:spPr>
        <p:txBody>
          <a:bodyPr/>
          <a:lstStyle/>
          <a:p>
            <a:pPr lvl="0">
              <a:defRPr/>
            </a:pPr>
            <a:r>
              <a:rPr lang="ru-RU" b="0" dirty="0"/>
              <a:t>Прочие задачи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 bwMode="auto">
          <a:xfrm>
            <a:off x="2560320" y="5951538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 bwMode="auto">
          <a:xfrm>
            <a:off x="2560320" y="5692458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 bwMode="auto">
          <a:xfrm>
            <a:off x="2560320" y="5448618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2560320" y="5204778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 bwMode="auto">
          <a:xfrm>
            <a:off x="2560320" y="4960938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 bwMode="auto">
          <a:xfrm>
            <a:off x="2560320" y="4733368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20588" y="4733368"/>
            <a:ext cx="457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Сечения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459862" y="2091950"/>
            <a:ext cx="1423366" cy="522514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/>
              <a:t>Фотография объекта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2087627" y="2157565"/>
            <a:ext cx="1423366" cy="391284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/>
              <a:t>Облако точек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701307" y="2157565"/>
            <a:ext cx="4550063" cy="391284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/>
              <a:t>Вид сверху на сечения опор мачты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 bwMode="auto">
          <a:xfrm>
            <a:off x="2570710" y="4512447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2570710" y="4268607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 bwMode="auto">
          <a:xfrm>
            <a:off x="2570710" y="4024767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 bwMode="auto">
          <a:xfrm>
            <a:off x="2570710" y="3797197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 bwMode="auto">
          <a:xfrm>
            <a:off x="2560320" y="6419624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 bwMode="auto">
          <a:xfrm>
            <a:off x="2560320" y="6160544"/>
            <a:ext cx="457200" cy="0"/>
          </a:xfrm>
          <a:prstGeom prst="line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33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vy\Desktop\Старый компьютер\Презентации\мачта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49237"/>
            <a:ext cx="7210425" cy="658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18389" y="495955"/>
            <a:ext cx="1949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Результат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72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93687" y="549275"/>
            <a:ext cx="8850313" cy="568325"/>
          </a:xfrm>
        </p:spPr>
        <p:txBody>
          <a:bodyPr/>
          <a:lstStyle/>
          <a:p>
            <a:pPr eaLnBrk="1" hangingPunct="1"/>
            <a:r>
              <a:rPr lang="ru-RU" sz="2200" dirty="0" smtClean="0"/>
              <a:t>Примеры реализованных проектов</a:t>
            </a:r>
            <a:endParaRPr lang="en-US" sz="2200" dirty="0" smtClean="0">
              <a:solidFill>
                <a:schemeClr val="bg2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6437" y="1092199"/>
            <a:ext cx="8294687" cy="1984375"/>
          </a:xfrm>
        </p:spPr>
        <p:txBody>
          <a:bodyPr/>
          <a:lstStyle/>
          <a:p>
            <a:pPr marL="457200" indent="-457200" eaLnBrk="1" hangingPunct="1">
              <a:buAutoNum type="arabicPeriod"/>
            </a:pPr>
            <a:r>
              <a:rPr lang="ru-RU" sz="2000" dirty="0" smtClean="0">
                <a:solidFill>
                  <a:schemeClr val="bg2"/>
                </a:solidFill>
              </a:rPr>
              <a:t>Создание 2</a:t>
            </a:r>
            <a:r>
              <a:rPr lang="en-US" sz="2000" dirty="0" smtClean="0">
                <a:solidFill>
                  <a:schemeClr val="bg2"/>
                </a:solidFill>
              </a:rPr>
              <a:t>D/3D </a:t>
            </a:r>
            <a:r>
              <a:rPr lang="ru-RU" sz="2000" dirty="0" smtClean="0">
                <a:solidFill>
                  <a:schemeClr val="bg2"/>
                </a:solidFill>
              </a:rPr>
              <a:t>документации промышленных объектов</a:t>
            </a:r>
          </a:p>
          <a:p>
            <a:pPr marL="457200" indent="-457200" eaLnBrk="1" hangingPunct="1"/>
            <a:r>
              <a:rPr lang="ru-RU" sz="2000" dirty="0" smtClean="0">
                <a:solidFill>
                  <a:schemeClr val="bg2"/>
                </a:solidFill>
              </a:rPr>
              <a:t>       для реконструкции.</a:t>
            </a:r>
            <a:endParaRPr lang="de-CH" sz="2000" dirty="0" smtClean="0">
              <a:solidFill>
                <a:schemeClr val="bg2"/>
              </a:solidFill>
            </a:endParaRPr>
          </a:p>
          <a:p>
            <a:pPr marL="432000" lvl="2" eaLnBrk="1" hangingPunct="1">
              <a:spcBef>
                <a:spcPts val="600"/>
              </a:spcBef>
            </a:pPr>
            <a:r>
              <a:rPr lang="ru-RU" sz="1800" dirty="0" smtClean="0"/>
              <a:t>Пример: «</a:t>
            </a:r>
            <a:r>
              <a:rPr lang="ru-RU" sz="1800" dirty="0" err="1" smtClean="0"/>
              <a:t>Тольяттикаучук</a:t>
            </a:r>
            <a:r>
              <a:rPr lang="ru-RU" sz="1800" dirty="0" smtClean="0"/>
              <a:t>», компания </a:t>
            </a:r>
            <a:r>
              <a:rPr lang="en-US" sz="1800" dirty="0" smtClean="0"/>
              <a:t>3DLS</a:t>
            </a:r>
            <a:endParaRPr lang="ru-RU" sz="1800" dirty="0" smtClean="0"/>
          </a:p>
          <a:p>
            <a:pPr marL="724100" lvl="3" eaLnBrk="1" hangingPunct="1">
              <a:spcBef>
                <a:spcPts val="600"/>
              </a:spcBef>
            </a:pPr>
            <a:r>
              <a:rPr lang="ru-RU" sz="1600" dirty="0" smtClean="0"/>
              <a:t>Более 8 000 станций, 12.5 млрд. точек</a:t>
            </a:r>
          </a:p>
          <a:p>
            <a:pPr marL="724100" lvl="3" eaLnBrk="1" hangingPunct="1">
              <a:spcBef>
                <a:spcPts val="600"/>
              </a:spcBef>
            </a:pPr>
            <a:r>
              <a:rPr lang="en-US" sz="1600" dirty="0"/>
              <a:t>Leica ScanStation </a:t>
            </a:r>
            <a:r>
              <a:rPr lang="en-US" sz="1600" dirty="0" smtClean="0"/>
              <a:t>C10</a:t>
            </a:r>
            <a:r>
              <a:rPr lang="ru-RU" sz="1600" dirty="0" smtClean="0"/>
              <a:t>, </a:t>
            </a:r>
            <a:r>
              <a:rPr lang="en-US" sz="1600" dirty="0" smtClean="0"/>
              <a:t>Leica Cyclone</a:t>
            </a:r>
            <a:r>
              <a:rPr lang="ru-RU" sz="1600" dirty="0" smtClean="0"/>
              <a:t>, </a:t>
            </a:r>
            <a:r>
              <a:rPr lang="en-US" sz="1600" dirty="0" smtClean="0"/>
              <a:t>3D </a:t>
            </a:r>
            <a:r>
              <a:rPr lang="ru-RU" sz="1600" dirty="0" smtClean="0"/>
              <a:t>модель – в </a:t>
            </a:r>
            <a:r>
              <a:rPr lang="en-US" sz="1600" dirty="0" smtClean="0"/>
              <a:t>AVEVA PDMS</a:t>
            </a:r>
          </a:p>
        </p:txBody>
      </p:sp>
      <p:pic>
        <p:nvPicPr>
          <p:cNvPr id="61442" name="Picture 2" descr="http://3dls.ru/files/project_203/article/TolKauch/pointcloudColor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85825" y="2971800"/>
            <a:ext cx="7572375" cy="3166244"/>
          </a:xfrm>
          <a:prstGeom prst="rect">
            <a:avLst/>
          </a:prstGeom>
          <a:noFill/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76300" y="2971800"/>
            <a:ext cx="7594600" cy="317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478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33450" y="2793999"/>
            <a:ext cx="6667500" cy="325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6438" y="1193800"/>
            <a:ext cx="8437562" cy="1600200"/>
          </a:xfrm>
        </p:spPr>
        <p:txBody>
          <a:bodyPr/>
          <a:lstStyle/>
          <a:p>
            <a:pPr marL="457200" indent="-457200" eaLnBrk="1" hangingPunct="1"/>
            <a:r>
              <a:rPr lang="en-US" sz="2000" dirty="0" smtClean="0">
                <a:solidFill>
                  <a:schemeClr val="bg2"/>
                </a:solidFill>
              </a:rPr>
              <a:t>2.   </a:t>
            </a:r>
            <a:r>
              <a:rPr lang="ru-RU" sz="2000" dirty="0" smtClean="0">
                <a:solidFill>
                  <a:schemeClr val="bg2"/>
                </a:solidFill>
              </a:rPr>
              <a:t>Контроль строительства промышленных объектов.</a:t>
            </a:r>
            <a:endParaRPr lang="de-CH" sz="2000" dirty="0" smtClean="0">
              <a:solidFill>
                <a:schemeClr val="bg2"/>
              </a:solidFill>
            </a:endParaRPr>
          </a:p>
          <a:p>
            <a:pPr lvl="2" eaLnBrk="1" hangingPunct="1"/>
            <a:r>
              <a:rPr lang="ru-RU" sz="1800" dirty="0" smtClean="0"/>
              <a:t>Пример: Ростовская АЭС, ПКФ ВНИИАЭС</a:t>
            </a:r>
          </a:p>
          <a:p>
            <a:pPr lvl="3" eaLnBrk="1" hangingPunct="1"/>
            <a:r>
              <a:rPr lang="en-US" sz="1600" dirty="0" smtClean="0"/>
              <a:t>Leica HDS6100 </a:t>
            </a:r>
            <a:r>
              <a:rPr lang="ru-RU" sz="1600" dirty="0" smtClean="0"/>
              <a:t>и </a:t>
            </a:r>
            <a:r>
              <a:rPr lang="en-US" sz="1600" dirty="0" smtClean="0"/>
              <a:t>ScanStation C10</a:t>
            </a:r>
            <a:endParaRPr lang="ru-RU" sz="1600" dirty="0" smtClean="0"/>
          </a:p>
          <a:p>
            <a:pPr lvl="3" eaLnBrk="1" hangingPunct="1"/>
            <a:r>
              <a:rPr lang="en-US" sz="1600" dirty="0" smtClean="0"/>
              <a:t>Leica Cyclone, 3D Reshaper, 3D </a:t>
            </a:r>
            <a:r>
              <a:rPr lang="ru-RU" sz="1600" dirty="0" smtClean="0"/>
              <a:t>модель в </a:t>
            </a:r>
            <a:r>
              <a:rPr lang="en-US" sz="1600" dirty="0" smtClean="0"/>
              <a:t>Intergraph SmartPlant</a:t>
            </a:r>
            <a:r>
              <a:rPr lang="ru-RU" sz="1600" dirty="0" smtClean="0"/>
              <a:t> (аналог </a:t>
            </a:r>
            <a:r>
              <a:rPr lang="en-US" sz="1600" dirty="0" smtClean="0"/>
              <a:t>AVEVA)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98246" y="2752209"/>
            <a:ext cx="7494854" cy="3305692"/>
            <a:chOff x="645846" y="1621908"/>
            <a:chExt cx="7714306" cy="4514713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846" y="1621908"/>
              <a:ext cx="7714306" cy="4514713"/>
            </a:xfrm>
            <a:prstGeom prst="rect">
              <a:avLst/>
            </a:prstGeom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2378468"/>
              <a:ext cx="6792046" cy="3655674"/>
            </a:xfrm>
            <a:prstGeom prst="rect">
              <a:avLst/>
            </a:prstGeom>
          </p:spPr>
        </p:pic>
      </p:grpSp>
      <p:pic>
        <p:nvPicPr>
          <p:cNvPr id="9" name="Picture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501320" y="2027321"/>
            <a:ext cx="3314807" cy="4720955"/>
          </a:xfrm>
          <a:prstGeom prst="rect">
            <a:avLst/>
          </a:prstGeom>
        </p:spPr>
      </p:pic>
      <p:pic>
        <p:nvPicPr>
          <p:cNvPr id="10" name="Pictur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889" y="2720447"/>
            <a:ext cx="4778068" cy="3299353"/>
          </a:xfrm>
          <a:prstGeom prst="rect">
            <a:avLst/>
          </a:prstGeom>
          <a:ln>
            <a:noFill/>
          </a:ln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93687" y="549275"/>
            <a:ext cx="8850313" cy="568325"/>
          </a:xfrm>
        </p:spPr>
        <p:txBody>
          <a:bodyPr/>
          <a:lstStyle/>
          <a:p>
            <a:pPr eaLnBrk="1" hangingPunct="1"/>
            <a:r>
              <a:rPr lang="ru-RU" sz="2200" dirty="0"/>
              <a:t>Примеры реализованных проектов</a:t>
            </a:r>
            <a:endParaRPr lang="en-US" sz="22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04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6438" y="932536"/>
            <a:ext cx="8437562" cy="1600200"/>
          </a:xfrm>
        </p:spPr>
        <p:txBody>
          <a:bodyPr/>
          <a:lstStyle/>
          <a:p>
            <a:pPr marL="457200" indent="-457200" eaLnBrk="1" hangingPunct="1"/>
            <a:r>
              <a:rPr lang="en-US" sz="2000" dirty="0" smtClean="0">
                <a:solidFill>
                  <a:schemeClr val="bg2"/>
                </a:solidFill>
              </a:rPr>
              <a:t>3. </a:t>
            </a:r>
            <a:r>
              <a:rPr lang="ru-RU" sz="2000" dirty="0" smtClean="0">
                <a:solidFill>
                  <a:schemeClr val="bg2"/>
                </a:solidFill>
              </a:rPr>
              <a:t>  Мониторинг промышленных объектов.</a:t>
            </a:r>
            <a:endParaRPr lang="de-CH" sz="2000" dirty="0" smtClean="0">
              <a:solidFill>
                <a:schemeClr val="bg2"/>
              </a:solidFill>
            </a:endParaRPr>
          </a:p>
          <a:p>
            <a:pPr lvl="2" eaLnBrk="1" hangingPunct="1"/>
            <a:r>
              <a:rPr lang="ru-RU" sz="1800" dirty="0" smtClean="0"/>
              <a:t>Пример: мониторинг объектов концевой сепарационной </a:t>
            </a:r>
            <a:r>
              <a:rPr lang="ru-RU" sz="1800" dirty="0"/>
              <a:t>установки</a:t>
            </a:r>
            <a:r>
              <a:rPr lang="ru-RU" sz="1800" dirty="0" smtClean="0"/>
              <a:t>, компания РИТЭК</a:t>
            </a:r>
          </a:p>
          <a:p>
            <a:pPr lvl="3" eaLnBrk="1" hangingPunct="1"/>
            <a:r>
              <a:rPr lang="en-US" sz="1800" dirty="0" smtClean="0"/>
              <a:t>Leica ScanStation</a:t>
            </a:r>
            <a:r>
              <a:rPr lang="ru-RU" sz="1800" dirty="0" smtClean="0"/>
              <a:t>, </a:t>
            </a:r>
            <a:r>
              <a:rPr lang="en-US" sz="1800" dirty="0" smtClean="0"/>
              <a:t>Leica Cyclone, 3D Reshaper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 lvl="3" eaLnBrk="1" hangingPunct="1"/>
            <a:r>
              <a:rPr lang="en-US" sz="1800" dirty="0" smtClean="0"/>
              <a:t>3D </a:t>
            </a:r>
            <a:r>
              <a:rPr lang="ru-RU" sz="1800" dirty="0" smtClean="0"/>
              <a:t>модели, карты отклонений, отклонения опор от вертикали</a:t>
            </a: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19175" y="2809875"/>
            <a:ext cx="6479752" cy="323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Deviate from Vertikal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28699" y="2809874"/>
            <a:ext cx="6643174" cy="323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9" descr="POINT1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3375" y="2809875"/>
            <a:ext cx="4356155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8" descr="POINT3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491111" y="2809874"/>
            <a:ext cx="4494119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293687" y="549275"/>
            <a:ext cx="8850313" cy="568325"/>
          </a:xfrm>
        </p:spPr>
        <p:txBody>
          <a:bodyPr/>
          <a:lstStyle/>
          <a:p>
            <a:pPr eaLnBrk="1" hangingPunct="1"/>
            <a:r>
              <a:rPr lang="ru-RU" sz="2200" dirty="0"/>
              <a:t>Примеры реализованных проектов</a:t>
            </a:r>
            <a:endParaRPr lang="en-US" sz="22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7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Leica 2005 Template (JWN)">
  <a:themeElements>
    <a:clrScheme name="">
      <a:dk1>
        <a:srgbClr val="000000"/>
      </a:dk1>
      <a:lt1>
        <a:srgbClr val="FFFFFF"/>
      </a:lt1>
      <a:dk2>
        <a:srgbClr val="EE0033"/>
      </a:dk2>
      <a:lt2>
        <a:srgbClr val="595959"/>
      </a:lt2>
      <a:accent1>
        <a:srgbClr val="AFA280"/>
      </a:accent1>
      <a:accent2>
        <a:srgbClr val="2F6680"/>
      </a:accent2>
      <a:accent3>
        <a:srgbClr val="FFFFFF"/>
      </a:accent3>
      <a:accent4>
        <a:srgbClr val="000000"/>
      </a:accent4>
      <a:accent5>
        <a:srgbClr val="D4CEC0"/>
      </a:accent5>
      <a:accent6>
        <a:srgbClr val="2A5C73"/>
      </a:accent6>
      <a:hlink>
        <a:srgbClr val="FFC035"/>
      </a:hlink>
      <a:folHlink>
        <a:srgbClr val="0086BC"/>
      </a:folHlink>
    </a:clrScheme>
    <a:fontScheme name="Leica 2005 Template (JWN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ica 2005 Template (JWN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ica 2005 Template (JWN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29203</TotalTime>
  <Words>932</Words>
  <Application>Microsoft Office PowerPoint</Application>
  <PresentationFormat>On-screen Show (4:3)</PresentationFormat>
  <Paragraphs>204</Paragraphs>
  <Slides>30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Leica 2005 Template (JWN)</vt:lpstr>
      <vt:lpstr>PowerPoint Presentation</vt:lpstr>
      <vt:lpstr>Принцип работы лазерного сканера</vt:lpstr>
      <vt:lpstr>Принцип работы лазерного сканера</vt:lpstr>
      <vt:lpstr>Данные, получаемые с лазерных сканеров</vt:lpstr>
      <vt:lpstr>PowerPoint Presentation</vt:lpstr>
      <vt:lpstr>Дальность сканирования</vt:lpstr>
      <vt:lpstr>HDR фотография</vt:lpstr>
      <vt:lpstr>Являются геодезическими инструментами Leica ScanStation P30 и Р40</vt:lpstr>
      <vt:lpstr>Часть семейства Leica Geosystems Leica ScanStation</vt:lpstr>
      <vt:lpstr>Leica ScanStation P30 и Р40</vt:lpstr>
      <vt:lpstr>Самостоятельная калибровка Leica ScanStation Pxx</vt:lpstr>
      <vt:lpstr>Данные сканеров без компенсатора наклона</vt:lpstr>
      <vt:lpstr>Защита от внешних факторов</vt:lpstr>
      <vt:lpstr>Применение лазерного сканирования</vt:lpstr>
      <vt:lpstr>Проектирование</vt:lpstr>
      <vt:lpstr>Проектирование  Данные со сканеров Leica могут быть открыты без конвертации почти во всех САПР</vt:lpstr>
      <vt:lpstr>Проектирование</vt:lpstr>
      <vt:lpstr>PowerPoint Presentation</vt:lpstr>
      <vt:lpstr>PowerPoint Presentation</vt:lpstr>
      <vt:lpstr>PowerPoint Presentation</vt:lpstr>
      <vt:lpstr>Проверка на коллизии</vt:lpstr>
      <vt:lpstr>Контроль строительства</vt:lpstr>
      <vt:lpstr>Строительство</vt:lpstr>
      <vt:lpstr>Поэтапный контроль строящегося объекта</vt:lpstr>
      <vt:lpstr>Прочие задачи</vt:lpstr>
      <vt:lpstr>Прочие задачи</vt:lpstr>
      <vt:lpstr>PowerPoint Presentation</vt:lpstr>
      <vt:lpstr>Примеры реализованных проектов</vt:lpstr>
      <vt:lpstr>Примеры реализованных проектов</vt:lpstr>
      <vt:lpstr>Примеры реализованных проектов</vt:lpstr>
    </vt:vector>
  </TitlesOfParts>
  <Company>LGS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MANAGER</dc:creator>
  <cp:lastModifiedBy>Svyatoslav Serkov</cp:lastModifiedBy>
  <cp:revision>1032</cp:revision>
  <cp:lastPrinted>2003-04-21T09:54:14Z</cp:lastPrinted>
  <dcterms:created xsi:type="dcterms:W3CDTF">2005-01-12T13:31:26Z</dcterms:created>
  <dcterms:modified xsi:type="dcterms:W3CDTF">2016-06-22T10:41:25Z</dcterms:modified>
</cp:coreProperties>
</file>